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sldIdLst>
    <p:sldId id="256" r:id="rId2"/>
    <p:sldId id="258" r:id="rId3"/>
    <p:sldId id="304" r:id="rId4"/>
    <p:sldId id="278" r:id="rId5"/>
    <p:sldId id="290" r:id="rId6"/>
    <p:sldId id="291" r:id="rId7"/>
    <p:sldId id="303" r:id="rId8"/>
    <p:sldId id="293" r:id="rId9"/>
    <p:sldId id="292" r:id="rId10"/>
    <p:sldId id="297" r:id="rId11"/>
    <p:sldId id="298" r:id="rId12"/>
    <p:sldId id="300" r:id="rId13"/>
    <p:sldId id="295" r:id="rId14"/>
    <p:sldId id="299" r:id="rId15"/>
    <p:sldId id="301" r:id="rId16"/>
    <p:sldId id="302" r:id="rId17"/>
    <p:sldId id="271" r:id="rId18"/>
    <p:sldId id="283" r:id="rId19"/>
    <p:sldId id="285" r:id="rId20"/>
    <p:sldId id="286" r:id="rId21"/>
    <p:sldId id="289" r:id="rId22"/>
    <p:sldId id="287" r:id="rId23"/>
    <p:sldId id="288" r:id="rId24"/>
    <p:sldId id="305" r:id="rId25"/>
    <p:sldId id="306" r:id="rId26"/>
    <p:sldId id="276" r:id="rId27"/>
    <p:sldId id="307" r:id="rId28"/>
    <p:sldId id="294" r:id="rId29"/>
    <p:sldId id="308" r:id="rId30"/>
    <p:sldId id="272" r:id="rId31"/>
    <p:sldId id="309" r:id="rId32"/>
    <p:sldId id="310" r:id="rId33"/>
    <p:sldId id="311" r:id="rId34"/>
    <p:sldId id="312" r:id="rId35"/>
    <p:sldId id="313" r:id="rId36"/>
    <p:sldId id="277" r:id="rId37"/>
    <p:sldId id="314" r:id="rId38"/>
    <p:sldId id="315" r:id="rId39"/>
    <p:sldId id="316" r:id="rId40"/>
    <p:sldId id="317" r:id="rId41"/>
    <p:sldId id="318" r:id="rId42"/>
    <p:sldId id="319" r:id="rId43"/>
    <p:sldId id="320" r:id="rId44"/>
    <p:sldId id="321" r:id="rId45"/>
    <p:sldId id="284" r:id="rId46"/>
    <p:sldId id="322" r:id="rId47"/>
    <p:sldId id="323" r:id="rId48"/>
    <p:sldId id="324" r:id="rId49"/>
    <p:sldId id="325" r:id="rId50"/>
    <p:sldId id="326"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18E"/>
    <a:srgbClr val="A3CB99"/>
    <a:srgbClr val="4D89D8"/>
    <a:srgbClr val="FF5C64"/>
    <a:srgbClr val="1271E5"/>
    <a:srgbClr val="FFD979"/>
    <a:srgbClr val="99D2EF"/>
    <a:srgbClr val="26A9E0"/>
    <a:srgbClr val="2A9CA2"/>
    <a:srgbClr val="258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74" autoAdjust="0"/>
  </p:normalViewPr>
  <p:slideViewPr>
    <p:cSldViewPr snapToGrid="0">
      <p:cViewPr>
        <p:scale>
          <a:sx n="100" d="100"/>
          <a:sy n="100" d="100"/>
        </p:scale>
        <p:origin x="14" y="19"/>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D09516-BEE3-4908-AD6F-65FEED4CDC19}" type="doc">
      <dgm:prSet loTypeId="urn:microsoft.com/office/officeart/2005/8/layout/cycle6" loCatId="cycle" qsTypeId="urn:microsoft.com/office/officeart/2005/8/quickstyle/simple1" qsCatId="simple" csTypeId="urn:microsoft.com/office/officeart/2005/8/colors/accent2_2" csCatId="accent2" phldr="1"/>
      <dgm:spPr/>
      <dgm:t>
        <a:bodyPr/>
        <a:lstStyle/>
        <a:p>
          <a:endParaRPr lang="zh-CN" altLang="en-US"/>
        </a:p>
      </dgm:t>
    </dgm:pt>
    <dgm:pt modelId="{C420362F-3E0B-4763-B430-406039C6D230}">
      <dgm:prSet phldrT="[文本]"/>
      <dgm:spPr/>
      <dgm:t>
        <a:bodyPr/>
        <a:lstStyle/>
        <a:p>
          <a:r>
            <a:rPr lang="zh-CN" altLang="en-US" dirty="0"/>
            <a:t>非机动车路权问题</a:t>
          </a:r>
        </a:p>
      </dgm:t>
    </dgm:pt>
    <dgm:pt modelId="{3382B490-E1DA-4755-A3BC-14E71F3268BC}" type="parTrans" cxnId="{E362A268-B476-4144-A5DE-B2B758CB6016}">
      <dgm:prSet/>
      <dgm:spPr/>
      <dgm:t>
        <a:bodyPr/>
        <a:lstStyle/>
        <a:p>
          <a:endParaRPr lang="zh-CN" altLang="en-US"/>
        </a:p>
      </dgm:t>
    </dgm:pt>
    <dgm:pt modelId="{129BE2F2-E183-4CC8-AB80-DC06AB39C509}" type="sibTrans" cxnId="{E362A268-B476-4144-A5DE-B2B758CB6016}">
      <dgm:prSet/>
      <dgm:spPr/>
      <dgm:t>
        <a:bodyPr/>
        <a:lstStyle/>
        <a:p>
          <a:endParaRPr lang="zh-CN" altLang="en-US"/>
        </a:p>
      </dgm:t>
    </dgm:pt>
    <dgm:pt modelId="{DE62816F-CAB5-469C-BD5E-CE485811A6D7}">
      <dgm:prSet phldrT="[文本]"/>
      <dgm:spPr/>
      <dgm:t>
        <a:bodyPr/>
        <a:lstStyle/>
        <a:p>
          <a:r>
            <a:rPr lang="zh-CN" altLang="en-US" dirty="0"/>
            <a:t>人行道的人性化处理</a:t>
          </a:r>
        </a:p>
      </dgm:t>
    </dgm:pt>
    <dgm:pt modelId="{39DDAEBE-BE71-4812-9EC2-A10077F94A7A}" type="parTrans" cxnId="{3E831B1F-3775-43C1-8300-E760C4656A57}">
      <dgm:prSet/>
      <dgm:spPr/>
      <dgm:t>
        <a:bodyPr/>
        <a:lstStyle/>
        <a:p>
          <a:endParaRPr lang="zh-CN" altLang="en-US"/>
        </a:p>
      </dgm:t>
    </dgm:pt>
    <dgm:pt modelId="{2494B32B-DD7D-4E1F-96DC-9A707C11A082}" type="sibTrans" cxnId="{3E831B1F-3775-43C1-8300-E760C4656A57}">
      <dgm:prSet/>
      <dgm:spPr/>
      <dgm:t>
        <a:bodyPr/>
        <a:lstStyle/>
        <a:p>
          <a:endParaRPr lang="zh-CN" altLang="en-US"/>
        </a:p>
      </dgm:t>
    </dgm:pt>
    <dgm:pt modelId="{37E868E0-A012-4B8B-9E86-1C2E9299C2CC}">
      <dgm:prSet phldrT="[文本]"/>
      <dgm:spPr/>
      <dgm:t>
        <a:bodyPr/>
        <a:lstStyle/>
        <a:p>
          <a:r>
            <a:rPr lang="zh-CN" altLang="en-US" dirty="0"/>
            <a:t>慢行交通的安全性</a:t>
          </a:r>
        </a:p>
      </dgm:t>
    </dgm:pt>
    <dgm:pt modelId="{3D1705AF-2FF3-4B0D-9CA9-39AAC06179E0}" type="parTrans" cxnId="{818FD7D0-F4A5-459C-AF94-A37EDE999EEF}">
      <dgm:prSet/>
      <dgm:spPr/>
      <dgm:t>
        <a:bodyPr/>
        <a:lstStyle/>
        <a:p>
          <a:endParaRPr lang="zh-CN" altLang="en-US"/>
        </a:p>
      </dgm:t>
    </dgm:pt>
    <dgm:pt modelId="{FFE802EF-D010-4DE2-A2E4-AE0AD2A2039D}" type="sibTrans" cxnId="{818FD7D0-F4A5-459C-AF94-A37EDE999EEF}">
      <dgm:prSet/>
      <dgm:spPr/>
      <dgm:t>
        <a:bodyPr/>
        <a:lstStyle/>
        <a:p>
          <a:endParaRPr lang="zh-CN" altLang="en-US"/>
        </a:p>
      </dgm:t>
    </dgm:pt>
    <dgm:pt modelId="{5516AABA-6AF8-44EA-92D0-887A7F0E3D8E}">
      <dgm:prSet phldrT="[文本]"/>
      <dgm:spPr/>
      <dgm:t>
        <a:bodyPr/>
        <a:lstStyle/>
        <a:p>
          <a:r>
            <a:rPr lang="zh-CN" altLang="en-US" dirty="0"/>
            <a:t>校园交通安宁化</a:t>
          </a:r>
        </a:p>
      </dgm:t>
    </dgm:pt>
    <dgm:pt modelId="{6480DC46-7287-43AE-B979-E40316C12E99}" type="parTrans" cxnId="{6EA22403-0E90-41B6-9EC2-B12DA5AA0AAC}">
      <dgm:prSet/>
      <dgm:spPr/>
      <dgm:t>
        <a:bodyPr/>
        <a:lstStyle/>
        <a:p>
          <a:endParaRPr lang="zh-CN" altLang="en-US"/>
        </a:p>
      </dgm:t>
    </dgm:pt>
    <dgm:pt modelId="{ADCAFA26-DB27-4C63-BCC4-F3B8874A9DDF}" type="sibTrans" cxnId="{6EA22403-0E90-41B6-9EC2-B12DA5AA0AAC}">
      <dgm:prSet/>
      <dgm:spPr/>
      <dgm:t>
        <a:bodyPr/>
        <a:lstStyle/>
        <a:p>
          <a:endParaRPr lang="zh-CN" altLang="en-US"/>
        </a:p>
      </dgm:t>
    </dgm:pt>
    <dgm:pt modelId="{7321CC38-0261-485F-95D1-227D6698A688}">
      <dgm:prSet phldrT="[文本]"/>
      <dgm:spPr/>
      <dgm:t>
        <a:bodyPr/>
        <a:lstStyle/>
        <a:p>
          <a:r>
            <a:rPr lang="zh-CN" altLang="en-US" dirty="0"/>
            <a:t>非机动车停放问题</a:t>
          </a:r>
        </a:p>
      </dgm:t>
    </dgm:pt>
    <dgm:pt modelId="{D382EDD2-39E3-4414-8442-AD9B7330B0AE}" type="parTrans" cxnId="{F7485DD3-E4A3-46DA-A4AA-3E411D459077}">
      <dgm:prSet/>
      <dgm:spPr/>
      <dgm:t>
        <a:bodyPr/>
        <a:lstStyle/>
        <a:p>
          <a:endParaRPr lang="zh-CN" altLang="en-US"/>
        </a:p>
      </dgm:t>
    </dgm:pt>
    <dgm:pt modelId="{844FCB1B-0BC1-4546-AB63-11B039A9CA7A}" type="sibTrans" cxnId="{F7485DD3-E4A3-46DA-A4AA-3E411D459077}">
      <dgm:prSet/>
      <dgm:spPr/>
      <dgm:t>
        <a:bodyPr/>
        <a:lstStyle/>
        <a:p>
          <a:endParaRPr lang="zh-CN" altLang="en-US"/>
        </a:p>
      </dgm:t>
    </dgm:pt>
    <dgm:pt modelId="{3917D6F1-207F-48AF-8B3D-467098B1E181}" type="pres">
      <dgm:prSet presAssocID="{A2D09516-BEE3-4908-AD6F-65FEED4CDC19}" presName="cycle" presStyleCnt="0">
        <dgm:presLayoutVars>
          <dgm:dir/>
          <dgm:resizeHandles val="exact"/>
        </dgm:presLayoutVars>
      </dgm:prSet>
      <dgm:spPr/>
    </dgm:pt>
    <dgm:pt modelId="{8233BDD4-BE17-4389-A6AD-9FAC8D91ADCE}" type="pres">
      <dgm:prSet presAssocID="{C420362F-3E0B-4763-B430-406039C6D230}" presName="node" presStyleLbl="node1" presStyleIdx="0" presStyleCnt="5">
        <dgm:presLayoutVars>
          <dgm:bulletEnabled val="1"/>
        </dgm:presLayoutVars>
      </dgm:prSet>
      <dgm:spPr/>
    </dgm:pt>
    <dgm:pt modelId="{1E233F9B-39E4-42BC-A434-469074EBE2B0}" type="pres">
      <dgm:prSet presAssocID="{C420362F-3E0B-4763-B430-406039C6D230}" presName="spNode" presStyleCnt="0"/>
      <dgm:spPr/>
    </dgm:pt>
    <dgm:pt modelId="{D1FFAC2E-14D1-46A7-B5FB-50C01B18D4EB}" type="pres">
      <dgm:prSet presAssocID="{129BE2F2-E183-4CC8-AB80-DC06AB39C509}" presName="sibTrans" presStyleLbl="sibTrans1D1" presStyleIdx="0" presStyleCnt="5"/>
      <dgm:spPr/>
    </dgm:pt>
    <dgm:pt modelId="{DA6362EC-AB95-4C3B-A0E2-918C8E814C6A}" type="pres">
      <dgm:prSet presAssocID="{DE62816F-CAB5-469C-BD5E-CE485811A6D7}" presName="node" presStyleLbl="node1" presStyleIdx="1" presStyleCnt="5">
        <dgm:presLayoutVars>
          <dgm:bulletEnabled val="1"/>
        </dgm:presLayoutVars>
      </dgm:prSet>
      <dgm:spPr/>
    </dgm:pt>
    <dgm:pt modelId="{0571C170-0533-45F9-BA0E-2DB5B57842EF}" type="pres">
      <dgm:prSet presAssocID="{DE62816F-CAB5-469C-BD5E-CE485811A6D7}" presName="spNode" presStyleCnt="0"/>
      <dgm:spPr/>
    </dgm:pt>
    <dgm:pt modelId="{69AC819E-804C-4F25-B200-67F7E69DA635}" type="pres">
      <dgm:prSet presAssocID="{2494B32B-DD7D-4E1F-96DC-9A707C11A082}" presName="sibTrans" presStyleLbl="sibTrans1D1" presStyleIdx="1" presStyleCnt="5"/>
      <dgm:spPr/>
    </dgm:pt>
    <dgm:pt modelId="{BC491FBE-C1E3-4619-83B1-DFB0C63FE031}" type="pres">
      <dgm:prSet presAssocID="{37E868E0-A012-4B8B-9E86-1C2E9299C2CC}" presName="node" presStyleLbl="node1" presStyleIdx="2" presStyleCnt="5">
        <dgm:presLayoutVars>
          <dgm:bulletEnabled val="1"/>
        </dgm:presLayoutVars>
      </dgm:prSet>
      <dgm:spPr/>
    </dgm:pt>
    <dgm:pt modelId="{C931819E-1D87-4C2E-BEB6-E685360EC8A7}" type="pres">
      <dgm:prSet presAssocID="{37E868E0-A012-4B8B-9E86-1C2E9299C2CC}" presName="spNode" presStyleCnt="0"/>
      <dgm:spPr/>
    </dgm:pt>
    <dgm:pt modelId="{8FFC645F-5F7D-42A5-A3E8-5D75846EA9AD}" type="pres">
      <dgm:prSet presAssocID="{FFE802EF-D010-4DE2-A2E4-AE0AD2A2039D}" presName="sibTrans" presStyleLbl="sibTrans1D1" presStyleIdx="2" presStyleCnt="5"/>
      <dgm:spPr/>
    </dgm:pt>
    <dgm:pt modelId="{CDDF126C-8BFF-41FF-BC8C-4711364E7AF7}" type="pres">
      <dgm:prSet presAssocID="{5516AABA-6AF8-44EA-92D0-887A7F0E3D8E}" presName="node" presStyleLbl="node1" presStyleIdx="3" presStyleCnt="5">
        <dgm:presLayoutVars>
          <dgm:bulletEnabled val="1"/>
        </dgm:presLayoutVars>
      </dgm:prSet>
      <dgm:spPr/>
    </dgm:pt>
    <dgm:pt modelId="{AFE01ED2-D620-483B-8D97-160F6D1FC7ED}" type="pres">
      <dgm:prSet presAssocID="{5516AABA-6AF8-44EA-92D0-887A7F0E3D8E}" presName="spNode" presStyleCnt="0"/>
      <dgm:spPr/>
    </dgm:pt>
    <dgm:pt modelId="{EC661230-001B-4585-B628-0CEB05D4B67B}" type="pres">
      <dgm:prSet presAssocID="{ADCAFA26-DB27-4C63-BCC4-F3B8874A9DDF}" presName="sibTrans" presStyleLbl="sibTrans1D1" presStyleIdx="3" presStyleCnt="5"/>
      <dgm:spPr/>
    </dgm:pt>
    <dgm:pt modelId="{A1381D0B-98B9-48A6-97D5-E6B0ED4508BC}" type="pres">
      <dgm:prSet presAssocID="{7321CC38-0261-485F-95D1-227D6698A688}" presName="node" presStyleLbl="node1" presStyleIdx="4" presStyleCnt="5">
        <dgm:presLayoutVars>
          <dgm:bulletEnabled val="1"/>
        </dgm:presLayoutVars>
      </dgm:prSet>
      <dgm:spPr/>
    </dgm:pt>
    <dgm:pt modelId="{858C9939-0EC1-4433-9747-7848056EE8FD}" type="pres">
      <dgm:prSet presAssocID="{7321CC38-0261-485F-95D1-227D6698A688}" presName="spNode" presStyleCnt="0"/>
      <dgm:spPr/>
    </dgm:pt>
    <dgm:pt modelId="{7164E3AB-8D63-4D0A-AAF2-09F5A2A21593}" type="pres">
      <dgm:prSet presAssocID="{844FCB1B-0BC1-4546-AB63-11B039A9CA7A}" presName="sibTrans" presStyleLbl="sibTrans1D1" presStyleIdx="4" presStyleCnt="5"/>
      <dgm:spPr/>
    </dgm:pt>
  </dgm:ptLst>
  <dgm:cxnLst>
    <dgm:cxn modelId="{6EA22403-0E90-41B6-9EC2-B12DA5AA0AAC}" srcId="{A2D09516-BEE3-4908-AD6F-65FEED4CDC19}" destId="{5516AABA-6AF8-44EA-92D0-887A7F0E3D8E}" srcOrd="3" destOrd="0" parTransId="{6480DC46-7287-43AE-B979-E40316C12E99}" sibTransId="{ADCAFA26-DB27-4C63-BCC4-F3B8874A9DDF}"/>
    <dgm:cxn modelId="{9BC3770B-A735-4731-AE0A-2ADA1B461A3D}" type="presOf" srcId="{2494B32B-DD7D-4E1F-96DC-9A707C11A082}" destId="{69AC819E-804C-4F25-B200-67F7E69DA635}" srcOrd="0" destOrd="0" presId="urn:microsoft.com/office/officeart/2005/8/layout/cycle6"/>
    <dgm:cxn modelId="{3E831B1F-3775-43C1-8300-E760C4656A57}" srcId="{A2D09516-BEE3-4908-AD6F-65FEED4CDC19}" destId="{DE62816F-CAB5-469C-BD5E-CE485811A6D7}" srcOrd="1" destOrd="0" parTransId="{39DDAEBE-BE71-4812-9EC2-A10077F94A7A}" sibTransId="{2494B32B-DD7D-4E1F-96DC-9A707C11A082}"/>
    <dgm:cxn modelId="{E362A268-B476-4144-A5DE-B2B758CB6016}" srcId="{A2D09516-BEE3-4908-AD6F-65FEED4CDC19}" destId="{C420362F-3E0B-4763-B430-406039C6D230}" srcOrd="0" destOrd="0" parTransId="{3382B490-E1DA-4755-A3BC-14E71F3268BC}" sibTransId="{129BE2F2-E183-4CC8-AB80-DC06AB39C509}"/>
    <dgm:cxn modelId="{E78C976A-C1BD-4001-B9BB-AA4F0BC6C8BA}" type="presOf" srcId="{37E868E0-A012-4B8B-9E86-1C2E9299C2CC}" destId="{BC491FBE-C1E3-4619-83B1-DFB0C63FE031}" srcOrd="0" destOrd="0" presId="urn:microsoft.com/office/officeart/2005/8/layout/cycle6"/>
    <dgm:cxn modelId="{1B8A5550-B11B-419C-B765-50FE9A1A1412}" type="presOf" srcId="{ADCAFA26-DB27-4C63-BCC4-F3B8874A9DDF}" destId="{EC661230-001B-4585-B628-0CEB05D4B67B}" srcOrd="0" destOrd="0" presId="urn:microsoft.com/office/officeart/2005/8/layout/cycle6"/>
    <dgm:cxn modelId="{8B38E154-BFA3-4D12-8B31-587360D25BC8}" type="presOf" srcId="{844FCB1B-0BC1-4546-AB63-11B039A9CA7A}" destId="{7164E3AB-8D63-4D0A-AAF2-09F5A2A21593}" srcOrd="0" destOrd="0" presId="urn:microsoft.com/office/officeart/2005/8/layout/cycle6"/>
    <dgm:cxn modelId="{FEABEF77-38C7-43A7-868F-F4F20428D65D}" type="presOf" srcId="{7321CC38-0261-485F-95D1-227D6698A688}" destId="{A1381D0B-98B9-48A6-97D5-E6B0ED4508BC}" srcOrd="0" destOrd="0" presId="urn:microsoft.com/office/officeart/2005/8/layout/cycle6"/>
    <dgm:cxn modelId="{E3E38478-772C-4DDE-B740-F9FCAC3B2697}" type="presOf" srcId="{FFE802EF-D010-4DE2-A2E4-AE0AD2A2039D}" destId="{8FFC645F-5F7D-42A5-A3E8-5D75846EA9AD}" srcOrd="0" destOrd="0" presId="urn:microsoft.com/office/officeart/2005/8/layout/cycle6"/>
    <dgm:cxn modelId="{887D7889-C140-4153-B963-4D419904B9BA}" type="presOf" srcId="{129BE2F2-E183-4CC8-AB80-DC06AB39C509}" destId="{D1FFAC2E-14D1-46A7-B5FB-50C01B18D4EB}" srcOrd="0" destOrd="0" presId="urn:microsoft.com/office/officeart/2005/8/layout/cycle6"/>
    <dgm:cxn modelId="{0D9A30AF-4905-403F-9D14-104F56D70492}" type="presOf" srcId="{5516AABA-6AF8-44EA-92D0-887A7F0E3D8E}" destId="{CDDF126C-8BFF-41FF-BC8C-4711364E7AF7}" srcOrd="0" destOrd="0" presId="urn:microsoft.com/office/officeart/2005/8/layout/cycle6"/>
    <dgm:cxn modelId="{818FD7D0-F4A5-459C-AF94-A37EDE999EEF}" srcId="{A2D09516-BEE3-4908-AD6F-65FEED4CDC19}" destId="{37E868E0-A012-4B8B-9E86-1C2E9299C2CC}" srcOrd="2" destOrd="0" parTransId="{3D1705AF-2FF3-4B0D-9CA9-39AAC06179E0}" sibTransId="{FFE802EF-D010-4DE2-A2E4-AE0AD2A2039D}"/>
    <dgm:cxn modelId="{F7485DD3-E4A3-46DA-A4AA-3E411D459077}" srcId="{A2D09516-BEE3-4908-AD6F-65FEED4CDC19}" destId="{7321CC38-0261-485F-95D1-227D6698A688}" srcOrd="4" destOrd="0" parTransId="{D382EDD2-39E3-4414-8442-AD9B7330B0AE}" sibTransId="{844FCB1B-0BC1-4546-AB63-11B039A9CA7A}"/>
    <dgm:cxn modelId="{D33986DA-A771-4919-86B7-2226A8046228}" type="presOf" srcId="{DE62816F-CAB5-469C-BD5E-CE485811A6D7}" destId="{DA6362EC-AB95-4C3B-A0E2-918C8E814C6A}" srcOrd="0" destOrd="0" presId="urn:microsoft.com/office/officeart/2005/8/layout/cycle6"/>
    <dgm:cxn modelId="{4A4ABBE1-4AE7-49B3-8099-B30322D726E4}" type="presOf" srcId="{C420362F-3E0B-4763-B430-406039C6D230}" destId="{8233BDD4-BE17-4389-A6AD-9FAC8D91ADCE}" srcOrd="0" destOrd="0" presId="urn:microsoft.com/office/officeart/2005/8/layout/cycle6"/>
    <dgm:cxn modelId="{34E9F0F7-2234-4489-AE60-802EB4ADD0AB}" type="presOf" srcId="{A2D09516-BEE3-4908-AD6F-65FEED4CDC19}" destId="{3917D6F1-207F-48AF-8B3D-467098B1E181}" srcOrd="0" destOrd="0" presId="urn:microsoft.com/office/officeart/2005/8/layout/cycle6"/>
    <dgm:cxn modelId="{97B34F90-49F4-46AC-925C-A39006FB27DC}" type="presParOf" srcId="{3917D6F1-207F-48AF-8B3D-467098B1E181}" destId="{8233BDD4-BE17-4389-A6AD-9FAC8D91ADCE}" srcOrd="0" destOrd="0" presId="urn:microsoft.com/office/officeart/2005/8/layout/cycle6"/>
    <dgm:cxn modelId="{8A2D556B-299D-4C7F-B1E6-8DCF3AA3B379}" type="presParOf" srcId="{3917D6F1-207F-48AF-8B3D-467098B1E181}" destId="{1E233F9B-39E4-42BC-A434-469074EBE2B0}" srcOrd="1" destOrd="0" presId="urn:microsoft.com/office/officeart/2005/8/layout/cycle6"/>
    <dgm:cxn modelId="{B8E4DF71-E4B7-4DAD-803A-D7CF9942C61D}" type="presParOf" srcId="{3917D6F1-207F-48AF-8B3D-467098B1E181}" destId="{D1FFAC2E-14D1-46A7-B5FB-50C01B18D4EB}" srcOrd="2" destOrd="0" presId="urn:microsoft.com/office/officeart/2005/8/layout/cycle6"/>
    <dgm:cxn modelId="{114DAA47-C424-4D3F-8846-CA881F8D6B0D}" type="presParOf" srcId="{3917D6F1-207F-48AF-8B3D-467098B1E181}" destId="{DA6362EC-AB95-4C3B-A0E2-918C8E814C6A}" srcOrd="3" destOrd="0" presId="urn:microsoft.com/office/officeart/2005/8/layout/cycle6"/>
    <dgm:cxn modelId="{AF5264ED-F68A-4DA9-B7A8-B5098E4848DA}" type="presParOf" srcId="{3917D6F1-207F-48AF-8B3D-467098B1E181}" destId="{0571C170-0533-45F9-BA0E-2DB5B57842EF}" srcOrd="4" destOrd="0" presId="urn:microsoft.com/office/officeart/2005/8/layout/cycle6"/>
    <dgm:cxn modelId="{3312B1C7-1837-4BEA-AA50-860B4DD3AC8F}" type="presParOf" srcId="{3917D6F1-207F-48AF-8B3D-467098B1E181}" destId="{69AC819E-804C-4F25-B200-67F7E69DA635}" srcOrd="5" destOrd="0" presId="urn:microsoft.com/office/officeart/2005/8/layout/cycle6"/>
    <dgm:cxn modelId="{21EF1125-205C-44E0-B51B-A155BD292D6F}" type="presParOf" srcId="{3917D6F1-207F-48AF-8B3D-467098B1E181}" destId="{BC491FBE-C1E3-4619-83B1-DFB0C63FE031}" srcOrd="6" destOrd="0" presId="urn:microsoft.com/office/officeart/2005/8/layout/cycle6"/>
    <dgm:cxn modelId="{58C76596-D347-453E-B29A-547DE0323461}" type="presParOf" srcId="{3917D6F1-207F-48AF-8B3D-467098B1E181}" destId="{C931819E-1D87-4C2E-BEB6-E685360EC8A7}" srcOrd="7" destOrd="0" presId="urn:microsoft.com/office/officeart/2005/8/layout/cycle6"/>
    <dgm:cxn modelId="{3F4D256C-F017-454F-A8E5-58BF04FE7994}" type="presParOf" srcId="{3917D6F1-207F-48AF-8B3D-467098B1E181}" destId="{8FFC645F-5F7D-42A5-A3E8-5D75846EA9AD}" srcOrd="8" destOrd="0" presId="urn:microsoft.com/office/officeart/2005/8/layout/cycle6"/>
    <dgm:cxn modelId="{013B37ED-681C-49DA-919B-4DED514E172B}" type="presParOf" srcId="{3917D6F1-207F-48AF-8B3D-467098B1E181}" destId="{CDDF126C-8BFF-41FF-BC8C-4711364E7AF7}" srcOrd="9" destOrd="0" presId="urn:microsoft.com/office/officeart/2005/8/layout/cycle6"/>
    <dgm:cxn modelId="{8AC38545-FC67-4848-A51D-E66065B1F973}" type="presParOf" srcId="{3917D6F1-207F-48AF-8B3D-467098B1E181}" destId="{AFE01ED2-D620-483B-8D97-160F6D1FC7ED}" srcOrd="10" destOrd="0" presId="urn:microsoft.com/office/officeart/2005/8/layout/cycle6"/>
    <dgm:cxn modelId="{6A14DB27-24D4-4D68-A112-03AD2E8DF70F}" type="presParOf" srcId="{3917D6F1-207F-48AF-8B3D-467098B1E181}" destId="{EC661230-001B-4585-B628-0CEB05D4B67B}" srcOrd="11" destOrd="0" presId="urn:microsoft.com/office/officeart/2005/8/layout/cycle6"/>
    <dgm:cxn modelId="{99C69768-53DE-490F-9519-0BE3EB6AA23E}" type="presParOf" srcId="{3917D6F1-207F-48AF-8B3D-467098B1E181}" destId="{A1381D0B-98B9-48A6-97D5-E6B0ED4508BC}" srcOrd="12" destOrd="0" presId="urn:microsoft.com/office/officeart/2005/8/layout/cycle6"/>
    <dgm:cxn modelId="{1C5DFF81-D8DF-468F-B514-E669EA69FD08}" type="presParOf" srcId="{3917D6F1-207F-48AF-8B3D-467098B1E181}" destId="{858C9939-0EC1-4433-9747-7848056EE8FD}" srcOrd="13" destOrd="0" presId="urn:microsoft.com/office/officeart/2005/8/layout/cycle6"/>
    <dgm:cxn modelId="{E16867E1-1F79-4409-80C2-1157E7822E40}" type="presParOf" srcId="{3917D6F1-207F-48AF-8B3D-467098B1E181}" destId="{7164E3AB-8D63-4D0A-AAF2-09F5A2A21593}"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3BDD4-BE17-4389-A6AD-9FAC8D91ADCE}">
      <dsp:nvSpPr>
        <dsp:cNvPr id="0" name=""/>
        <dsp:cNvSpPr/>
      </dsp:nvSpPr>
      <dsp:spPr>
        <a:xfrm>
          <a:off x="3174007" y="3160"/>
          <a:ext cx="1779984" cy="1156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非机动车路权问题</a:t>
          </a:r>
        </a:p>
      </dsp:txBody>
      <dsp:txXfrm>
        <a:off x="3230487" y="59640"/>
        <a:ext cx="1667024" cy="1044029"/>
      </dsp:txXfrm>
    </dsp:sp>
    <dsp:sp modelId="{D1FFAC2E-14D1-46A7-B5FB-50C01B18D4EB}">
      <dsp:nvSpPr>
        <dsp:cNvPr id="0" name=""/>
        <dsp:cNvSpPr/>
      </dsp:nvSpPr>
      <dsp:spPr>
        <a:xfrm>
          <a:off x="1753873" y="581655"/>
          <a:ext cx="4620252" cy="4620252"/>
        </a:xfrm>
        <a:custGeom>
          <a:avLst/>
          <a:gdLst/>
          <a:ahLst/>
          <a:cxnLst/>
          <a:rect l="0" t="0" r="0" b="0"/>
          <a:pathLst>
            <a:path>
              <a:moveTo>
                <a:pt x="3212328" y="183458"/>
              </a:moveTo>
              <a:arcTo wR="2310126" hR="2310126" stAng="17579295" swAng="1959991"/>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A6362EC-AB95-4C3B-A0E2-918C8E814C6A}">
      <dsp:nvSpPr>
        <dsp:cNvPr id="0" name=""/>
        <dsp:cNvSpPr/>
      </dsp:nvSpPr>
      <dsp:spPr>
        <a:xfrm>
          <a:off x="5371068" y="1599418"/>
          <a:ext cx="1779984" cy="1156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人行道的人性化处理</a:t>
          </a:r>
        </a:p>
      </dsp:txBody>
      <dsp:txXfrm>
        <a:off x="5427548" y="1655898"/>
        <a:ext cx="1667024" cy="1044029"/>
      </dsp:txXfrm>
    </dsp:sp>
    <dsp:sp modelId="{69AC819E-804C-4F25-B200-67F7E69DA635}">
      <dsp:nvSpPr>
        <dsp:cNvPr id="0" name=""/>
        <dsp:cNvSpPr/>
      </dsp:nvSpPr>
      <dsp:spPr>
        <a:xfrm>
          <a:off x="1753873" y="581655"/>
          <a:ext cx="4620252" cy="4620252"/>
        </a:xfrm>
        <a:custGeom>
          <a:avLst/>
          <a:gdLst/>
          <a:ahLst/>
          <a:cxnLst/>
          <a:rect l="0" t="0" r="0" b="0"/>
          <a:pathLst>
            <a:path>
              <a:moveTo>
                <a:pt x="4617101" y="2189512"/>
              </a:moveTo>
              <a:arcTo wR="2310126" hR="2310126" stAng="21420430" swAng="219511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C491FBE-C1E3-4619-83B1-DFB0C63FE031}">
      <dsp:nvSpPr>
        <dsp:cNvPr id="0" name=""/>
        <dsp:cNvSpPr/>
      </dsp:nvSpPr>
      <dsp:spPr>
        <a:xfrm>
          <a:off x="4531865" y="4182218"/>
          <a:ext cx="1779984" cy="1156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慢行交通的安全性</a:t>
          </a:r>
        </a:p>
      </dsp:txBody>
      <dsp:txXfrm>
        <a:off x="4588345" y="4238698"/>
        <a:ext cx="1667024" cy="1044029"/>
      </dsp:txXfrm>
    </dsp:sp>
    <dsp:sp modelId="{8FFC645F-5F7D-42A5-A3E8-5D75846EA9AD}">
      <dsp:nvSpPr>
        <dsp:cNvPr id="0" name=""/>
        <dsp:cNvSpPr/>
      </dsp:nvSpPr>
      <dsp:spPr>
        <a:xfrm>
          <a:off x="1753873" y="581655"/>
          <a:ext cx="4620252" cy="4620252"/>
        </a:xfrm>
        <a:custGeom>
          <a:avLst/>
          <a:gdLst/>
          <a:ahLst/>
          <a:cxnLst/>
          <a:rect l="0" t="0" r="0" b="0"/>
          <a:pathLst>
            <a:path>
              <a:moveTo>
                <a:pt x="2768824" y="4574254"/>
              </a:moveTo>
              <a:arcTo wR="2310126" hR="2310126" stAng="4712834" swAng="1374332"/>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DF126C-8BFF-41FF-BC8C-4711364E7AF7}">
      <dsp:nvSpPr>
        <dsp:cNvPr id="0" name=""/>
        <dsp:cNvSpPr/>
      </dsp:nvSpPr>
      <dsp:spPr>
        <a:xfrm>
          <a:off x="1816149" y="4182218"/>
          <a:ext cx="1779984" cy="1156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校园交通安宁化</a:t>
          </a:r>
        </a:p>
      </dsp:txBody>
      <dsp:txXfrm>
        <a:off x="1872629" y="4238698"/>
        <a:ext cx="1667024" cy="1044029"/>
      </dsp:txXfrm>
    </dsp:sp>
    <dsp:sp modelId="{EC661230-001B-4585-B628-0CEB05D4B67B}">
      <dsp:nvSpPr>
        <dsp:cNvPr id="0" name=""/>
        <dsp:cNvSpPr/>
      </dsp:nvSpPr>
      <dsp:spPr>
        <a:xfrm>
          <a:off x="1753873" y="581655"/>
          <a:ext cx="4620252" cy="4620252"/>
        </a:xfrm>
        <a:custGeom>
          <a:avLst/>
          <a:gdLst/>
          <a:ahLst/>
          <a:cxnLst/>
          <a:rect l="0" t="0" r="0" b="0"/>
          <a:pathLst>
            <a:path>
              <a:moveTo>
                <a:pt x="385803" y="3588275"/>
              </a:moveTo>
              <a:arcTo wR="2310126" hR="2310126" stAng="8784456" swAng="219511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1381D0B-98B9-48A6-97D5-E6B0ED4508BC}">
      <dsp:nvSpPr>
        <dsp:cNvPr id="0" name=""/>
        <dsp:cNvSpPr/>
      </dsp:nvSpPr>
      <dsp:spPr>
        <a:xfrm>
          <a:off x="976947" y="1599418"/>
          <a:ext cx="1779984" cy="11569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非机动车停放问题</a:t>
          </a:r>
        </a:p>
      </dsp:txBody>
      <dsp:txXfrm>
        <a:off x="1033427" y="1655898"/>
        <a:ext cx="1667024" cy="1044029"/>
      </dsp:txXfrm>
    </dsp:sp>
    <dsp:sp modelId="{7164E3AB-8D63-4D0A-AAF2-09F5A2A21593}">
      <dsp:nvSpPr>
        <dsp:cNvPr id="0" name=""/>
        <dsp:cNvSpPr/>
      </dsp:nvSpPr>
      <dsp:spPr>
        <a:xfrm>
          <a:off x="1753873" y="581655"/>
          <a:ext cx="4620252" cy="4620252"/>
        </a:xfrm>
        <a:custGeom>
          <a:avLst/>
          <a:gdLst/>
          <a:ahLst/>
          <a:cxnLst/>
          <a:rect l="0" t="0" r="0" b="0"/>
          <a:pathLst>
            <a:path>
              <a:moveTo>
                <a:pt x="402763" y="1006803"/>
              </a:moveTo>
              <a:arcTo wR="2310126" hR="2310126" stAng="12860714" swAng="1959991"/>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2002110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道路网规划缺少对非机动车的考虑</a:t>
            </a:r>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844143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360581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162091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183126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4109032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基于校内交通流量不大</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565096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631470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294452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2542292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4092219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256e415b-0cbc-4cc4-98ad-ca745c9d33ae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4026029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2606957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4080561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2446773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780420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919ee4af-f7a7-4eb4-b47b-f15d1d518d3a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2944523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78191783-f2a3-4e00-bfa3-3da02efeb90b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2522404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1077353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274465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2048654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723643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256e415b-0cbc-4cc4-98ad-ca745c9d33ae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215889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902d2c73-4bf6-4a39-9824-82a6e53be003</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481988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2602424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591570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2310106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544539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3478356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1679586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3967601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3090788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封闭管理模式</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2923865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2461408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2605139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919ee4af-f7a7-4eb4-b47b-f15d1d518d3a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2944523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b0a8401d-1b23-4c54-a2ec-dd7669900a9e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2542292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1077353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0d2ba0b0-7dfe-43f8-ba67-cd7387947d47</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351453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46</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47</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48</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49</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封闭管理模式</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6958216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50</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我们学校属于右边</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91249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3046344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从宏观到微观阐述存在的问题。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1890556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道路网规划缺少对非机动车的考虑</a:t>
            </a:r>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185270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8132DC7-42E0-4409-A584-FC0A188480F8}"/>
              </a:ext>
            </a:extLst>
          </p:cNvPr>
          <p:cNvGrpSpPr/>
          <p:nvPr userDrawn="1"/>
        </p:nvGrpSpPr>
        <p:grpSpPr>
          <a:xfrm>
            <a:off x="1" y="0"/>
            <a:ext cx="12192000" cy="6859588"/>
            <a:chOff x="1" y="0"/>
            <a:chExt cx="12192000" cy="6859588"/>
          </a:xfrm>
        </p:grpSpPr>
        <p:sp>
          <p:nvSpPr>
            <p:cNvPr id="4"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668338"/>
              <a:ext cx="11669713" cy="619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a:spLocks/>
            </p:cNvSpPr>
            <p:nvPr userDrawn="1"/>
          </p:nvSpPr>
          <p:spPr bwMode="auto">
            <a:xfrm>
              <a:off x="10048876" y="2800350"/>
              <a:ext cx="825500" cy="320675"/>
            </a:xfrm>
            <a:custGeom>
              <a:avLst/>
              <a:gdLst>
                <a:gd name="T0" fmla="*/ 520 w 520"/>
                <a:gd name="T1" fmla="*/ 11 h 202"/>
                <a:gd name="T2" fmla="*/ 487 w 520"/>
                <a:gd name="T3" fmla="*/ 0 h 202"/>
                <a:gd name="T4" fmla="*/ 46 w 520"/>
                <a:gd name="T5" fmla="*/ 14 h 202"/>
                <a:gd name="T6" fmla="*/ 30 w 520"/>
                <a:gd name="T7" fmla="*/ 78 h 202"/>
                <a:gd name="T8" fmla="*/ 279 w 520"/>
                <a:gd name="T9" fmla="*/ 202 h 202"/>
                <a:gd name="T10" fmla="*/ 520 w 520"/>
                <a:gd name="T11" fmla="*/ 11 h 202"/>
              </a:gdLst>
              <a:ahLst/>
              <a:cxnLst>
                <a:cxn ang="0">
                  <a:pos x="T0" y="T1"/>
                </a:cxn>
                <a:cxn ang="0">
                  <a:pos x="T2" y="T3"/>
                </a:cxn>
                <a:cxn ang="0">
                  <a:pos x="T4" y="T5"/>
                </a:cxn>
                <a:cxn ang="0">
                  <a:pos x="T6" y="T7"/>
                </a:cxn>
                <a:cxn ang="0">
                  <a:pos x="T8" y="T9"/>
                </a:cxn>
                <a:cxn ang="0">
                  <a:pos x="T10" y="T11"/>
                </a:cxn>
              </a:cxnLst>
              <a:rect l="0" t="0" r="r" b="b"/>
              <a:pathLst>
                <a:path w="520" h="202">
                  <a:moveTo>
                    <a:pt x="520" y="11"/>
                  </a:moveTo>
                  <a:cubicBezTo>
                    <a:pt x="487" y="0"/>
                    <a:pt x="487" y="0"/>
                    <a:pt x="487" y="0"/>
                  </a:cubicBezTo>
                  <a:cubicBezTo>
                    <a:pt x="46" y="14"/>
                    <a:pt x="46" y="14"/>
                    <a:pt x="46" y="14"/>
                  </a:cubicBezTo>
                  <a:cubicBezTo>
                    <a:pt x="46" y="14"/>
                    <a:pt x="0" y="41"/>
                    <a:pt x="30" y="78"/>
                  </a:cubicBezTo>
                  <a:cubicBezTo>
                    <a:pt x="70" y="128"/>
                    <a:pt x="279" y="202"/>
                    <a:pt x="279" y="202"/>
                  </a:cubicBezTo>
                  <a:lnTo>
                    <a:pt x="520" y="11"/>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userDrawn="1"/>
          </p:nvSpPr>
          <p:spPr bwMode="auto">
            <a:xfrm>
              <a:off x="10136188" y="2714625"/>
              <a:ext cx="717550" cy="366713"/>
            </a:xfrm>
            <a:custGeom>
              <a:avLst/>
              <a:gdLst>
                <a:gd name="T0" fmla="*/ 445 w 452"/>
                <a:gd name="T1" fmla="*/ 7 h 231"/>
                <a:gd name="T2" fmla="*/ 452 w 452"/>
                <a:gd name="T3" fmla="*/ 60 h 231"/>
                <a:gd name="T4" fmla="*/ 221 w 452"/>
                <a:gd name="T5" fmla="*/ 231 h 231"/>
                <a:gd name="T6" fmla="*/ 8 w 452"/>
                <a:gd name="T7" fmla="*/ 142 h 231"/>
                <a:gd name="T8" fmla="*/ 0 w 452"/>
                <a:gd name="T9" fmla="*/ 81 h 231"/>
                <a:gd name="T10" fmla="*/ 219 w 452"/>
                <a:gd name="T11" fmla="*/ 167 h 231"/>
                <a:gd name="T12" fmla="*/ 444 w 452"/>
                <a:gd name="T13" fmla="*/ 0 h 231"/>
                <a:gd name="T14" fmla="*/ 445 w 452"/>
                <a:gd name="T15" fmla="*/ 7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231">
                  <a:moveTo>
                    <a:pt x="445" y="7"/>
                  </a:moveTo>
                  <a:lnTo>
                    <a:pt x="452" y="60"/>
                  </a:lnTo>
                  <a:lnTo>
                    <a:pt x="221" y="231"/>
                  </a:lnTo>
                  <a:lnTo>
                    <a:pt x="8" y="142"/>
                  </a:lnTo>
                  <a:lnTo>
                    <a:pt x="0" y="81"/>
                  </a:lnTo>
                  <a:lnTo>
                    <a:pt x="219" y="167"/>
                  </a:lnTo>
                  <a:lnTo>
                    <a:pt x="444" y="0"/>
                  </a:lnTo>
                  <a:lnTo>
                    <a:pt x="445" y="7"/>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userDrawn="1"/>
          </p:nvSpPr>
          <p:spPr bwMode="auto">
            <a:xfrm>
              <a:off x="10094913" y="2557463"/>
              <a:ext cx="765175" cy="407988"/>
            </a:xfrm>
            <a:custGeom>
              <a:avLst/>
              <a:gdLst>
                <a:gd name="T0" fmla="*/ 482 w 482"/>
                <a:gd name="T1" fmla="*/ 81 h 257"/>
                <a:gd name="T2" fmla="*/ 239 w 482"/>
                <a:gd name="T3" fmla="*/ 257 h 257"/>
                <a:gd name="T4" fmla="*/ 0 w 482"/>
                <a:gd name="T5" fmla="*/ 167 h 257"/>
                <a:gd name="T6" fmla="*/ 7 w 482"/>
                <a:gd name="T7" fmla="*/ 163 h 257"/>
                <a:gd name="T8" fmla="*/ 237 w 482"/>
                <a:gd name="T9" fmla="*/ 11 h 257"/>
                <a:gd name="T10" fmla="*/ 268 w 482"/>
                <a:gd name="T11" fmla="*/ 3 h 257"/>
                <a:gd name="T12" fmla="*/ 482 w 482"/>
                <a:gd name="T13" fmla="*/ 81 h 257"/>
              </a:gdLst>
              <a:ahLst/>
              <a:cxnLst>
                <a:cxn ang="0">
                  <a:pos x="T0" y="T1"/>
                </a:cxn>
                <a:cxn ang="0">
                  <a:pos x="T2" y="T3"/>
                </a:cxn>
                <a:cxn ang="0">
                  <a:pos x="T4" y="T5"/>
                </a:cxn>
                <a:cxn ang="0">
                  <a:pos x="T6" y="T7"/>
                </a:cxn>
                <a:cxn ang="0">
                  <a:pos x="T8" y="T9"/>
                </a:cxn>
                <a:cxn ang="0">
                  <a:pos x="T10" y="T11"/>
                </a:cxn>
                <a:cxn ang="0">
                  <a:pos x="T12" y="T13"/>
                </a:cxn>
              </a:cxnLst>
              <a:rect l="0" t="0" r="r" b="b"/>
              <a:pathLst>
                <a:path w="482" h="257">
                  <a:moveTo>
                    <a:pt x="482" y="81"/>
                  </a:moveTo>
                  <a:cubicBezTo>
                    <a:pt x="239" y="257"/>
                    <a:pt x="239" y="257"/>
                    <a:pt x="239" y="257"/>
                  </a:cubicBezTo>
                  <a:cubicBezTo>
                    <a:pt x="0" y="167"/>
                    <a:pt x="0" y="167"/>
                    <a:pt x="0" y="167"/>
                  </a:cubicBezTo>
                  <a:cubicBezTo>
                    <a:pt x="7" y="163"/>
                    <a:pt x="7" y="163"/>
                    <a:pt x="7" y="163"/>
                  </a:cubicBezTo>
                  <a:cubicBezTo>
                    <a:pt x="237" y="11"/>
                    <a:pt x="237" y="11"/>
                    <a:pt x="237" y="11"/>
                  </a:cubicBezTo>
                  <a:cubicBezTo>
                    <a:pt x="237" y="11"/>
                    <a:pt x="253" y="0"/>
                    <a:pt x="268" y="3"/>
                  </a:cubicBezTo>
                  <a:cubicBezTo>
                    <a:pt x="283" y="7"/>
                    <a:pt x="482" y="81"/>
                    <a:pt x="482" y="81"/>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9"/>
            <p:cNvSpPr>
              <a:spLocks/>
            </p:cNvSpPr>
            <p:nvPr userDrawn="1"/>
          </p:nvSpPr>
          <p:spPr bwMode="auto">
            <a:xfrm>
              <a:off x="10474326" y="2686050"/>
              <a:ext cx="388938" cy="314325"/>
            </a:xfrm>
            <a:custGeom>
              <a:avLst/>
              <a:gdLst>
                <a:gd name="T0" fmla="*/ 0 w 245"/>
                <a:gd name="T1" fmla="*/ 176 h 198"/>
                <a:gd name="T2" fmla="*/ 243 w 245"/>
                <a:gd name="T3" fmla="*/ 0 h 198"/>
                <a:gd name="T4" fmla="*/ 245 w 245"/>
                <a:gd name="T5" fmla="*/ 20 h 198"/>
                <a:gd name="T6" fmla="*/ 3 w 245"/>
                <a:gd name="T7" fmla="*/ 198 h 198"/>
                <a:gd name="T8" fmla="*/ 0 w 245"/>
                <a:gd name="T9" fmla="*/ 176 h 198"/>
              </a:gdLst>
              <a:ahLst/>
              <a:cxnLst>
                <a:cxn ang="0">
                  <a:pos x="T0" y="T1"/>
                </a:cxn>
                <a:cxn ang="0">
                  <a:pos x="T2" y="T3"/>
                </a:cxn>
                <a:cxn ang="0">
                  <a:pos x="T4" y="T5"/>
                </a:cxn>
                <a:cxn ang="0">
                  <a:pos x="T6" y="T7"/>
                </a:cxn>
                <a:cxn ang="0">
                  <a:pos x="T8" y="T9"/>
                </a:cxn>
              </a:cxnLst>
              <a:rect l="0" t="0" r="r" b="b"/>
              <a:pathLst>
                <a:path w="245" h="198">
                  <a:moveTo>
                    <a:pt x="0" y="176"/>
                  </a:moveTo>
                  <a:lnTo>
                    <a:pt x="243" y="0"/>
                  </a:lnTo>
                  <a:lnTo>
                    <a:pt x="245" y="20"/>
                  </a:lnTo>
                  <a:lnTo>
                    <a:pt x="3" y="198"/>
                  </a:lnTo>
                  <a:lnTo>
                    <a:pt x="0" y="176"/>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p:cNvSpPr>
            <p:nvPr userDrawn="1"/>
          </p:nvSpPr>
          <p:spPr bwMode="auto">
            <a:xfrm>
              <a:off x="10490201" y="2817813"/>
              <a:ext cx="387350" cy="319088"/>
            </a:xfrm>
            <a:custGeom>
              <a:avLst/>
              <a:gdLst>
                <a:gd name="T0" fmla="*/ 242 w 244"/>
                <a:gd name="T1" fmla="*/ 0 h 201"/>
                <a:gd name="T2" fmla="*/ 244 w 244"/>
                <a:gd name="T3" fmla="*/ 19 h 201"/>
                <a:gd name="T4" fmla="*/ 2 w 244"/>
                <a:gd name="T5" fmla="*/ 201 h 201"/>
                <a:gd name="T6" fmla="*/ 0 w 244"/>
                <a:gd name="T7" fmla="*/ 181 h 201"/>
                <a:gd name="T8" fmla="*/ 242 w 244"/>
                <a:gd name="T9" fmla="*/ 0 h 201"/>
              </a:gdLst>
              <a:ahLst/>
              <a:cxnLst>
                <a:cxn ang="0">
                  <a:pos x="T0" y="T1"/>
                </a:cxn>
                <a:cxn ang="0">
                  <a:pos x="T2" y="T3"/>
                </a:cxn>
                <a:cxn ang="0">
                  <a:pos x="T4" y="T5"/>
                </a:cxn>
                <a:cxn ang="0">
                  <a:pos x="T6" y="T7"/>
                </a:cxn>
                <a:cxn ang="0">
                  <a:pos x="T8" y="T9"/>
                </a:cxn>
              </a:cxnLst>
              <a:rect l="0" t="0" r="r" b="b"/>
              <a:pathLst>
                <a:path w="244" h="201">
                  <a:moveTo>
                    <a:pt x="242" y="0"/>
                  </a:moveTo>
                  <a:lnTo>
                    <a:pt x="244" y="19"/>
                  </a:lnTo>
                  <a:lnTo>
                    <a:pt x="2" y="201"/>
                  </a:lnTo>
                  <a:lnTo>
                    <a:pt x="0" y="181"/>
                  </a:lnTo>
                  <a:lnTo>
                    <a:pt x="242"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a:spLocks/>
            </p:cNvSpPr>
            <p:nvPr userDrawn="1"/>
          </p:nvSpPr>
          <p:spPr bwMode="auto">
            <a:xfrm>
              <a:off x="10067926" y="2806700"/>
              <a:ext cx="425450" cy="330200"/>
            </a:xfrm>
            <a:custGeom>
              <a:avLst/>
              <a:gdLst>
                <a:gd name="T0" fmla="*/ 259 w 268"/>
                <a:gd name="T1" fmla="*/ 122 h 208"/>
                <a:gd name="T2" fmla="*/ 47 w 268"/>
                <a:gd name="T3" fmla="*/ 27 h 208"/>
                <a:gd name="T4" fmla="*/ 17 w 268"/>
                <a:gd name="T5" fmla="*/ 38 h 208"/>
                <a:gd name="T6" fmla="*/ 51 w 268"/>
                <a:gd name="T7" fmla="*/ 98 h 208"/>
                <a:gd name="T8" fmla="*/ 266 w 268"/>
                <a:gd name="T9" fmla="*/ 188 h 208"/>
                <a:gd name="T10" fmla="*/ 268 w 268"/>
                <a:gd name="T11" fmla="*/ 208 h 208"/>
                <a:gd name="T12" fmla="*/ 47 w 268"/>
                <a:gd name="T13" fmla="*/ 112 h 208"/>
                <a:gd name="T14" fmla="*/ 3 w 268"/>
                <a:gd name="T15" fmla="*/ 52 h 208"/>
                <a:gd name="T16" fmla="*/ 40 w 268"/>
                <a:gd name="T17" fmla="*/ 7 h 208"/>
                <a:gd name="T18" fmla="*/ 256 w 268"/>
                <a:gd name="T19" fmla="*/ 100 h 208"/>
                <a:gd name="T20" fmla="*/ 259 w 268"/>
                <a:gd name="T21" fmla="*/ 12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08">
                  <a:moveTo>
                    <a:pt x="259" y="122"/>
                  </a:moveTo>
                  <a:cubicBezTo>
                    <a:pt x="47" y="27"/>
                    <a:pt x="47" y="27"/>
                    <a:pt x="47" y="27"/>
                  </a:cubicBezTo>
                  <a:cubicBezTo>
                    <a:pt x="47" y="27"/>
                    <a:pt x="23" y="15"/>
                    <a:pt x="17" y="38"/>
                  </a:cubicBezTo>
                  <a:cubicBezTo>
                    <a:pt x="11" y="61"/>
                    <a:pt x="33" y="89"/>
                    <a:pt x="51" y="98"/>
                  </a:cubicBezTo>
                  <a:cubicBezTo>
                    <a:pt x="266" y="188"/>
                    <a:pt x="266" y="188"/>
                    <a:pt x="266" y="188"/>
                  </a:cubicBezTo>
                  <a:cubicBezTo>
                    <a:pt x="268" y="208"/>
                    <a:pt x="268" y="208"/>
                    <a:pt x="268" y="208"/>
                  </a:cubicBezTo>
                  <a:cubicBezTo>
                    <a:pt x="47" y="112"/>
                    <a:pt x="47" y="112"/>
                    <a:pt x="47" y="112"/>
                  </a:cubicBezTo>
                  <a:cubicBezTo>
                    <a:pt x="47" y="112"/>
                    <a:pt x="5" y="88"/>
                    <a:pt x="3" y="52"/>
                  </a:cubicBezTo>
                  <a:cubicBezTo>
                    <a:pt x="0" y="16"/>
                    <a:pt x="22" y="0"/>
                    <a:pt x="40" y="7"/>
                  </a:cubicBezTo>
                  <a:cubicBezTo>
                    <a:pt x="256" y="100"/>
                    <a:pt x="256" y="100"/>
                    <a:pt x="256" y="100"/>
                  </a:cubicBezTo>
                  <a:lnTo>
                    <a:pt x="259" y="122"/>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userDrawn="1"/>
          </p:nvSpPr>
          <p:spPr bwMode="auto">
            <a:xfrm>
              <a:off x="10104438" y="2557463"/>
              <a:ext cx="755650" cy="260350"/>
            </a:xfrm>
            <a:custGeom>
              <a:avLst/>
              <a:gdLst>
                <a:gd name="T0" fmla="*/ 476 w 476"/>
                <a:gd name="T1" fmla="*/ 81 h 164"/>
                <a:gd name="T2" fmla="*/ 0 w 476"/>
                <a:gd name="T3" fmla="*/ 164 h 164"/>
                <a:gd name="T4" fmla="*/ 1 w 476"/>
                <a:gd name="T5" fmla="*/ 163 h 164"/>
                <a:gd name="T6" fmla="*/ 231 w 476"/>
                <a:gd name="T7" fmla="*/ 11 h 164"/>
                <a:gd name="T8" fmla="*/ 262 w 476"/>
                <a:gd name="T9" fmla="*/ 3 h 164"/>
                <a:gd name="T10" fmla="*/ 476 w 476"/>
                <a:gd name="T11" fmla="*/ 81 h 164"/>
              </a:gdLst>
              <a:ahLst/>
              <a:cxnLst>
                <a:cxn ang="0">
                  <a:pos x="T0" y="T1"/>
                </a:cxn>
                <a:cxn ang="0">
                  <a:pos x="T2" y="T3"/>
                </a:cxn>
                <a:cxn ang="0">
                  <a:pos x="T4" y="T5"/>
                </a:cxn>
                <a:cxn ang="0">
                  <a:pos x="T6" y="T7"/>
                </a:cxn>
                <a:cxn ang="0">
                  <a:pos x="T8" y="T9"/>
                </a:cxn>
                <a:cxn ang="0">
                  <a:pos x="T10" y="T11"/>
                </a:cxn>
              </a:cxnLst>
              <a:rect l="0" t="0" r="r" b="b"/>
              <a:pathLst>
                <a:path w="476" h="164">
                  <a:moveTo>
                    <a:pt x="476" y="81"/>
                  </a:moveTo>
                  <a:cubicBezTo>
                    <a:pt x="0" y="164"/>
                    <a:pt x="0" y="164"/>
                    <a:pt x="0" y="164"/>
                  </a:cubicBezTo>
                  <a:cubicBezTo>
                    <a:pt x="1" y="163"/>
                    <a:pt x="1" y="163"/>
                    <a:pt x="1" y="163"/>
                  </a:cubicBezTo>
                  <a:cubicBezTo>
                    <a:pt x="231" y="11"/>
                    <a:pt x="231" y="11"/>
                    <a:pt x="231" y="11"/>
                  </a:cubicBezTo>
                  <a:cubicBezTo>
                    <a:pt x="231" y="11"/>
                    <a:pt x="247" y="0"/>
                    <a:pt x="262" y="3"/>
                  </a:cubicBezTo>
                  <a:cubicBezTo>
                    <a:pt x="277" y="7"/>
                    <a:pt x="476" y="81"/>
                    <a:pt x="476" y="81"/>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56876" y="407988"/>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53751" y="1588"/>
              <a:ext cx="1238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15"/>
            <p:cNvSpPr>
              <a:spLocks/>
            </p:cNvSpPr>
            <p:nvPr userDrawn="1"/>
          </p:nvSpPr>
          <p:spPr bwMode="auto">
            <a:xfrm>
              <a:off x="10601326" y="2830513"/>
              <a:ext cx="136525" cy="188913"/>
            </a:xfrm>
            <a:custGeom>
              <a:avLst/>
              <a:gdLst>
                <a:gd name="T0" fmla="*/ 56 w 86"/>
                <a:gd name="T1" fmla="*/ 119 h 119"/>
                <a:gd name="T2" fmla="*/ 14 w 86"/>
                <a:gd name="T3" fmla="*/ 73 h 119"/>
                <a:gd name="T4" fmla="*/ 43 w 86"/>
                <a:gd name="T5" fmla="*/ 72 h 119"/>
                <a:gd name="T6" fmla="*/ 27 w 86"/>
                <a:gd name="T7" fmla="*/ 21 h 119"/>
                <a:gd name="T8" fmla="*/ 21 w 86"/>
                <a:gd name="T9" fmla="*/ 3 h 119"/>
                <a:gd name="T10" fmla="*/ 80 w 86"/>
                <a:gd name="T11" fmla="*/ 35 h 119"/>
                <a:gd name="T12" fmla="*/ 86 w 86"/>
                <a:gd name="T13" fmla="*/ 84 h 119"/>
                <a:gd name="T14" fmla="*/ 56 w 86"/>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19">
                  <a:moveTo>
                    <a:pt x="56" y="119"/>
                  </a:moveTo>
                  <a:cubicBezTo>
                    <a:pt x="56" y="119"/>
                    <a:pt x="39" y="79"/>
                    <a:pt x="14" y="73"/>
                  </a:cubicBezTo>
                  <a:cubicBezTo>
                    <a:pt x="14" y="73"/>
                    <a:pt x="27" y="62"/>
                    <a:pt x="43" y="72"/>
                  </a:cubicBezTo>
                  <a:cubicBezTo>
                    <a:pt x="43" y="72"/>
                    <a:pt x="53" y="33"/>
                    <a:pt x="27" y="21"/>
                  </a:cubicBezTo>
                  <a:cubicBezTo>
                    <a:pt x="0" y="8"/>
                    <a:pt x="6" y="1"/>
                    <a:pt x="21" y="3"/>
                  </a:cubicBezTo>
                  <a:cubicBezTo>
                    <a:pt x="36" y="4"/>
                    <a:pt x="76" y="0"/>
                    <a:pt x="80" y="35"/>
                  </a:cubicBezTo>
                  <a:cubicBezTo>
                    <a:pt x="84" y="69"/>
                    <a:pt x="86" y="84"/>
                    <a:pt x="86" y="84"/>
                  </a:cubicBezTo>
                  <a:lnTo>
                    <a:pt x="56" y="119"/>
                  </a:ln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userDrawn="1"/>
          </p:nvSpPr>
          <p:spPr bwMode="auto">
            <a:xfrm>
              <a:off x="11356976" y="2813050"/>
              <a:ext cx="317500" cy="404813"/>
            </a:xfrm>
            <a:custGeom>
              <a:avLst/>
              <a:gdLst>
                <a:gd name="T0" fmla="*/ 30 w 200"/>
                <a:gd name="T1" fmla="*/ 40 h 255"/>
                <a:gd name="T2" fmla="*/ 4 w 200"/>
                <a:gd name="T3" fmla="*/ 87 h 255"/>
                <a:gd name="T4" fmla="*/ 18 w 200"/>
                <a:gd name="T5" fmla="*/ 102 h 255"/>
                <a:gd name="T6" fmla="*/ 19 w 200"/>
                <a:gd name="T7" fmla="*/ 157 h 255"/>
                <a:gd name="T8" fmla="*/ 105 w 200"/>
                <a:gd name="T9" fmla="*/ 207 h 255"/>
                <a:gd name="T10" fmla="*/ 96 w 200"/>
                <a:gd name="T11" fmla="*/ 248 h 255"/>
                <a:gd name="T12" fmla="*/ 185 w 200"/>
                <a:gd name="T13" fmla="*/ 255 h 255"/>
                <a:gd name="T14" fmla="*/ 183 w 200"/>
                <a:gd name="T15" fmla="*/ 146 h 255"/>
                <a:gd name="T16" fmla="*/ 135 w 200"/>
                <a:gd name="T17" fmla="*/ 1 h 255"/>
                <a:gd name="T18" fmla="*/ 30 w 200"/>
                <a:gd name="T19" fmla="*/ 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55">
                  <a:moveTo>
                    <a:pt x="30" y="40"/>
                  </a:moveTo>
                  <a:cubicBezTo>
                    <a:pt x="30" y="40"/>
                    <a:pt x="17" y="79"/>
                    <a:pt x="4" y="87"/>
                  </a:cubicBezTo>
                  <a:cubicBezTo>
                    <a:pt x="4" y="87"/>
                    <a:pt x="3" y="101"/>
                    <a:pt x="18" y="102"/>
                  </a:cubicBezTo>
                  <a:cubicBezTo>
                    <a:pt x="18" y="102"/>
                    <a:pt x="0" y="144"/>
                    <a:pt x="19" y="157"/>
                  </a:cubicBezTo>
                  <a:cubicBezTo>
                    <a:pt x="37" y="170"/>
                    <a:pt x="96" y="182"/>
                    <a:pt x="105" y="207"/>
                  </a:cubicBezTo>
                  <a:cubicBezTo>
                    <a:pt x="113" y="232"/>
                    <a:pt x="96" y="248"/>
                    <a:pt x="96" y="248"/>
                  </a:cubicBezTo>
                  <a:cubicBezTo>
                    <a:pt x="185" y="255"/>
                    <a:pt x="185" y="255"/>
                    <a:pt x="185" y="255"/>
                  </a:cubicBezTo>
                  <a:cubicBezTo>
                    <a:pt x="185" y="255"/>
                    <a:pt x="200" y="221"/>
                    <a:pt x="183" y="146"/>
                  </a:cubicBezTo>
                  <a:cubicBezTo>
                    <a:pt x="165" y="71"/>
                    <a:pt x="142" y="3"/>
                    <a:pt x="135" y="1"/>
                  </a:cubicBezTo>
                  <a:cubicBezTo>
                    <a:pt x="129" y="0"/>
                    <a:pt x="30" y="40"/>
                    <a:pt x="30" y="40"/>
                  </a:cubicBez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userDrawn="1"/>
          </p:nvSpPr>
          <p:spPr bwMode="auto">
            <a:xfrm>
              <a:off x="11236326" y="2517775"/>
              <a:ext cx="671513" cy="587375"/>
            </a:xfrm>
            <a:custGeom>
              <a:avLst/>
              <a:gdLst>
                <a:gd name="T0" fmla="*/ 218 w 423"/>
                <a:gd name="T1" fmla="*/ 28 h 370"/>
                <a:gd name="T2" fmla="*/ 97 w 423"/>
                <a:gd name="T3" fmla="*/ 57 h 370"/>
                <a:gd name="T4" fmla="*/ 68 w 423"/>
                <a:gd name="T5" fmla="*/ 159 h 370"/>
                <a:gd name="T6" fmla="*/ 19 w 423"/>
                <a:gd name="T7" fmla="*/ 191 h 370"/>
                <a:gd name="T8" fmla="*/ 128 w 423"/>
                <a:gd name="T9" fmla="*/ 241 h 370"/>
                <a:gd name="T10" fmla="*/ 196 w 423"/>
                <a:gd name="T11" fmla="*/ 242 h 370"/>
                <a:gd name="T12" fmla="*/ 224 w 423"/>
                <a:gd name="T13" fmla="*/ 294 h 370"/>
                <a:gd name="T14" fmla="*/ 280 w 423"/>
                <a:gd name="T15" fmla="*/ 368 h 370"/>
                <a:gd name="T16" fmla="*/ 371 w 423"/>
                <a:gd name="T17" fmla="*/ 334 h 370"/>
                <a:gd name="T18" fmla="*/ 396 w 423"/>
                <a:gd name="T19" fmla="*/ 267 h 370"/>
                <a:gd name="T20" fmla="*/ 358 w 423"/>
                <a:gd name="T21" fmla="*/ 192 h 370"/>
                <a:gd name="T22" fmla="*/ 297 w 423"/>
                <a:gd name="T23" fmla="*/ 129 h 370"/>
                <a:gd name="T24" fmla="*/ 277 w 423"/>
                <a:gd name="T25" fmla="*/ 62 h 370"/>
                <a:gd name="T26" fmla="*/ 218 w 423"/>
                <a:gd name="T27"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370">
                  <a:moveTo>
                    <a:pt x="218" y="28"/>
                  </a:moveTo>
                  <a:cubicBezTo>
                    <a:pt x="218" y="28"/>
                    <a:pt x="108" y="0"/>
                    <a:pt x="97" y="57"/>
                  </a:cubicBezTo>
                  <a:cubicBezTo>
                    <a:pt x="87" y="114"/>
                    <a:pt x="94" y="158"/>
                    <a:pt x="68" y="159"/>
                  </a:cubicBezTo>
                  <a:cubicBezTo>
                    <a:pt x="41" y="160"/>
                    <a:pt x="0" y="157"/>
                    <a:pt x="19" y="191"/>
                  </a:cubicBezTo>
                  <a:cubicBezTo>
                    <a:pt x="38" y="226"/>
                    <a:pt x="105" y="253"/>
                    <a:pt x="128" y="241"/>
                  </a:cubicBezTo>
                  <a:cubicBezTo>
                    <a:pt x="151" y="229"/>
                    <a:pt x="187" y="227"/>
                    <a:pt x="196" y="242"/>
                  </a:cubicBezTo>
                  <a:cubicBezTo>
                    <a:pt x="205" y="258"/>
                    <a:pt x="209" y="296"/>
                    <a:pt x="224" y="294"/>
                  </a:cubicBezTo>
                  <a:cubicBezTo>
                    <a:pt x="238" y="292"/>
                    <a:pt x="248" y="365"/>
                    <a:pt x="280" y="368"/>
                  </a:cubicBezTo>
                  <a:cubicBezTo>
                    <a:pt x="312" y="370"/>
                    <a:pt x="331" y="325"/>
                    <a:pt x="371" y="334"/>
                  </a:cubicBezTo>
                  <a:cubicBezTo>
                    <a:pt x="411" y="343"/>
                    <a:pt x="423" y="285"/>
                    <a:pt x="396" y="267"/>
                  </a:cubicBezTo>
                  <a:cubicBezTo>
                    <a:pt x="369" y="249"/>
                    <a:pt x="340" y="204"/>
                    <a:pt x="358" y="192"/>
                  </a:cubicBezTo>
                  <a:cubicBezTo>
                    <a:pt x="376" y="179"/>
                    <a:pt x="347" y="127"/>
                    <a:pt x="297" y="129"/>
                  </a:cubicBezTo>
                  <a:cubicBezTo>
                    <a:pt x="247" y="132"/>
                    <a:pt x="264" y="74"/>
                    <a:pt x="277" y="62"/>
                  </a:cubicBezTo>
                  <a:cubicBezTo>
                    <a:pt x="290" y="50"/>
                    <a:pt x="233" y="31"/>
                    <a:pt x="218" y="28"/>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p:cNvSpPr>
            <p:nvPr userDrawn="1"/>
          </p:nvSpPr>
          <p:spPr bwMode="auto">
            <a:xfrm>
              <a:off x="10690226" y="2963863"/>
              <a:ext cx="1489075" cy="1023938"/>
            </a:xfrm>
            <a:custGeom>
              <a:avLst/>
              <a:gdLst>
                <a:gd name="T0" fmla="*/ 516 w 938"/>
                <a:gd name="T1" fmla="*/ 153 h 645"/>
                <a:gd name="T2" fmla="*/ 351 w 938"/>
                <a:gd name="T3" fmla="*/ 241 h 645"/>
                <a:gd name="T4" fmla="*/ 132 w 938"/>
                <a:gd name="T5" fmla="*/ 161 h 645"/>
                <a:gd name="T6" fmla="*/ 30 w 938"/>
                <a:gd name="T7" fmla="*/ 0 h 645"/>
                <a:gd name="T8" fmla="*/ 0 w 938"/>
                <a:gd name="T9" fmla="*/ 35 h 645"/>
                <a:gd name="T10" fmla="*/ 117 w 938"/>
                <a:gd name="T11" fmla="*/ 263 h 645"/>
                <a:gd name="T12" fmla="*/ 376 w 938"/>
                <a:gd name="T13" fmla="*/ 319 h 645"/>
                <a:gd name="T14" fmla="*/ 418 w 938"/>
                <a:gd name="T15" fmla="*/ 568 h 645"/>
                <a:gd name="T16" fmla="*/ 481 w 938"/>
                <a:gd name="T17" fmla="*/ 645 h 645"/>
                <a:gd name="T18" fmla="*/ 602 w 938"/>
                <a:gd name="T19" fmla="*/ 585 h 645"/>
                <a:gd name="T20" fmla="*/ 599 w 938"/>
                <a:gd name="T21" fmla="*/ 461 h 645"/>
                <a:gd name="T22" fmla="*/ 705 w 938"/>
                <a:gd name="T23" fmla="*/ 338 h 645"/>
                <a:gd name="T24" fmla="*/ 938 w 938"/>
                <a:gd name="T25" fmla="*/ 353 h 645"/>
                <a:gd name="T26" fmla="*/ 937 w 938"/>
                <a:gd name="T27" fmla="*/ 294 h 645"/>
                <a:gd name="T28" fmla="*/ 749 w 938"/>
                <a:gd name="T29" fmla="*/ 272 h 645"/>
                <a:gd name="T30" fmla="*/ 605 w 938"/>
                <a:gd name="T31" fmla="*/ 160 h 645"/>
                <a:gd name="T32" fmla="*/ 516 w 938"/>
                <a:gd name="T33" fmla="*/ 153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8" h="645">
                  <a:moveTo>
                    <a:pt x="516" y="153"/>
                  </a:moveTo>
                  <a:cubicBezTo>
                    <a:pt x="516" y="153"/>
                    <a:pt x="469" y="150"/>
                    <a:pt x="351" y="241"/>
                  </a:cubicBezTo>
                  <a:cubicBezTo>
                    <a:pt x="304" y="277"/>
                    <a:pt x="164" y="208"/>
                    <a:pt x="132" y="161"/>
                  </a:cubicBezTo>
                  <a:cubicBezTo>
                    <a:pt x="100" y="114"/>
                    <a:pt x="30" y="0"/>
                    <a:pt x="30" y="0"/>
                  </a:cubicBezTo>
                  <a:cubicBezTo>
                    <a:pt x="0" y="35"/>
                    <a:pt x="0" y="35"/>
                    <a:pt x="0" y="35"/>
                  </a:cubicBezTo>
                  <a:cubicBezTo>
                    <a:pt x="0" y="35"/>
                    <a:pt x="63" y="217"/>
                    <a:pt x="117" y="263"/>
                  </a:cubicBezTo>
                  <a:cubicBezTo>
                    <a:pt x="171" y="309"/>
                    <a:pt x="222" y="339"/>
                    <a:pt x="376" y="319"/>
                  </a:cubicBezTo>
                  <a:cubicBezTo>
                    <a:pt x="376" y="319"/>
                    <a:pt x="457" y="380"/>
                    <a:pt x="418" y="568"/>
                  </a:cubicBezTo>
                  <a:cubicBezTo>
                    <a:pt x="481" y="645"/>
                    <a:pt x="481" y="645"/>
                    <a:pt x="481" y="645"/>
                  </a:cubicBezTo>
                  <a:cubicBezTo>
                    <a:pt x="602" y="585"/>
                    <a:pt x="602" y="585"/>
                    <a:pt x="602" y="585"/>
                  </a:cubicBezTo>
                  <a:cubicBezTo>
                    <a:pt x="602" y="585"/>
                    <a:pt x="578" y="497"/>
                    <a:pt x="599" y="461"/>
                  </a:cubicBezTo>
                  <a:cubicBezTo>
                    <a:pt x="620" y="424"/>
                    <a:pt x="649" y="328"/>
                    <a:pt x="705" y="338"/>
                  </a:cubicBezTo>
                  <a:cubicBezTo>
                    <a:pt x="761" y="348"/>
                    <a:pt x="905" y="367"/>
                    <a:pt x="938" y="353"/>
                  </a:cubicBezTo>
                  <a:cubicBezTo>
                    <a:pt x="937" y="294"/>
                    <a:pt x="937" y="294"/>
                    <a:pt x="937" y="294"/>
                  </a:cubicBezTo>
                  <a:cubicBezTo>
                    <a:pt x="937" y="294"/>
                    <a:pt x="792" y="316"/>
                    <a:pt x="749" y="272"/>
                  </a:cubicBezTo>
                  <a:cubicBezTo>
                    <a:pt x="706" y="228"/>
                    <a:pt x="657" y="167"/>
                    <a:pt x="605" y="160"/>
                  </a:cubicBezTo>
                  <a:cubicBezTo>
                    <a:pt x="553" y="153"/>
                    <a:pt x="516" y="153"/>
                    <a:pt x="516" y="153"/>
                  </a:cubicBezTo>
                  <a:close/>
                </a:path>
              </a:pathLst>
            </a:custGeom>
            <a:solidFill>
              <a:srgbClr val="D5F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p:cNvSpPr>
            <p:nvPr userDrawn="1"/>
          </p:nvSpPr>
          <p:spPr bwMode="auto">
            <a:xfrm>
              <a:off x="11036301" y="3865563"/>
              <a:ext cx="649288" cy="1585913"/>
            </a:xfrm>
            <a:custGeom>
              <a:avLst/>
              <a:gdLst>
                <a:gd name="T0" fmla="*/ 200 w 409"/>
                <a:gd name="T1" fmla="*/ 0 h 999"/>
                <a:gd name="T2" fmla="*/ 49 w 409"/>
                <a:gd name="T3" fmla="*/ 380 h 999"/>
                <a:gd name="T4" fmla="*/ 18 w 409"/>
                <a:gd name="T5" fmla="*/ 595 h 999"/>
                <a:gd name="T6" fmla="*/ 118 w 409"/>
                <a:gd name="T7" fmla="*/ 914 h 999"/>
                <a:gd name="T8" fmla="*/ 43 w 409"/>
                <a:gd name="T9" fmla="*/ 981 h 999"/>
                <a:gd name="T10" fmla="*/ 146 w 409"/>
                <a:gd name="T11" fmla="*/ 945 h 999"/>
                <a:gd name="T12" fmla="*/ 111 w 409"/>
                <a:gd name="T13" fmla="*/ 545 h 999"/>
                <a:gd name="T14" fmla="*/ 227 w 409"/>
                <a:gd name="T15" fmla="*/ 325 h 999"/>
                <a:gd name="T16" fmla="*/ 231 w 409"/>
                <a:gd name="T17" fmla="*/ 532 h 999"/>
                <a:gd name="T18" fmla="*/ 336 w 409"/>
                <a:gd name="T19" fmla="*/ 927 h 999"/>
                <a:gd name="T20" fmla="*/ 278 w 409"/>
                <a:gd name="T21" fmla="*/ 980 h 999"/>
                <a:gd name="T22" fmla="*/ 374 w 409"/>
                <a:gd name="T23" fmla="*/ 940 h 999"/>
                <a:gd name="T24" fmla="*/ 338 w 409"/>
                <a:gd name="T25" fmla="*/ 509 h 999"/>
                <a:gd name="T26" fmla="*/ 370 w 409"/>
                <a:gd name="T27" fmla="*/ 284 h 999"/>
                <a:gd name="T28" fmla="*/ 384 w 409"/>
                <a:gd name="T29" fmla="*/ 17 h 999"/>
                <a:gd name="T30" fmla="*/ 200 w 409"/>
                <a:gd name="T31"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9" h="999">
                  <a:moveTo>
                    <a:pt x="200" y="0"/>
                  </a:moveTo>
                  <a:cubicBezTo>
                    <a:pt x="200" y="0"/>
                    <a:pt x="81" y="255"/>
                    <a:pt x="49" y="380"/>
                  </a:cubicBezTo>
                  <a:cubicBezTo>
                    <a:pt x="17" y="505"/>
                    <a:pt x="0" y="554"/>
                    <a:pt x="18" y="595"/>
                  </a:cubicBezTo>
                  <a:cubicBezTo>
                    <a:pt x="36" y="636"/>
                    <a:pt x="118" y="914"/>
                    <a:pt x="118" y="914"/>
                  </a:cubicBezTo>
                  <a:cubicBezTo>
                    <a:pt x="118" y="914"/>
                    <a:pt x="40" y="964"/>
                    <a:pt x="43" y="981"/>
                  </a:cubicBezTo>
                  <a:cubicBezTo>
                    <a:pt x="47" y="999"/>
                    <a:pt x="146" y="945"/>
                    <a:pt x="146" y="945"/>
                  </a:cubicBezTo>
                  <a:cubicBezTo>
                    <a:pt x="146" y="945"/>
                    <a:pt x="147" y="603"/>
                    <a:pt x="111" y="545"/>
                  </a:cubicBezTo>
                  <a:cubicBezTo>
                    <a:pt x="111" y="545"/>
                    <a:pt x="211" y="397"/>
                    <a:pt x="227" y="325"/>
                  </a:cubicBezTo>
                  <a:cubicBezTo>
                    <a:pt x="227" y="325"/>
                    <a:pt x="198" y="415"/>
                    <a:pt x="231" y="532"/>
                  </a:cubicBezTo>
                  <a:cubicBezTo>
                    <a:pt x="265" y="649"/>
                    <a:pt x="336" y="927"/>
                    <a:pt x="336" y="927"/>
                  </a:cubicBezTo>
                  <a:cubicBezTo>
                    <a:pt x="278" y="980"/>
                    <a:pt x="278" y="980"/>
                    <a:pt x="278" y="980"/>
                  </a:cubicBezTo>
                  <a:cubicBezTo>
                    <a:pt x="278" y="980"/>
                    <a:pt x="361" y="975"/>
                    <a:pt x="374" y="940"/>
                  </a:cubicBezTo>
                  <a:cubicBezTo>
                    <a:pt x="387" y="905"/>
                    <a:pt x="385" y="584"/>
                    <a:pt x="338" y="509"/>
                  </a:cubicBezTo>
                  <a:cubicBezTo>
                    <a:pt x="338" y="509"/>
                    <a:pt x="346" y="346"/>
                    <a:pt x="370" y="284"/>
                  </a:cubicBezTo>
                  <a:cubicBezTo>
                    <a:pt x="395" y="221"/>
                    <a:pt x="409" y="65"/>
                    <a:pt x="384" y="17"/>
                  </a:cubicBezTo>
                  <a:cubicBezTo>
                    <a:pt x="384" y="17"/>
                    <a:pt x="284" y="61"/>
                    <a:pt x="200" y="0"/>
                  </a:cubicBez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p:cNvSpPr>
              <a:spLocks/>
            </p:cNvSpPr>
            <p:nvPr userDrawn="1"/>
          </p:nvSpPr>
          <p:spPr bwMode="auto">
            <a:xfrm>
              <a:off x="8305801" y="1573213"/>
              <a:ext cx="25400" cy="55563"/>
            </a:xfrm>
            <a:custGeom>
              <a:avLst/>
              <a:gdLst>
                <a:gd name="T0" fmla="*/ 7 w 16"/>
                <a:gd name="T1" fmla="*/ 0 h 35"/>
                <a:gd name="T2" fmla="*/ 11 w 16"/>
                <a:gd name="T3" fmla="*/ 6 h 35"/>
                <a:gd name="T4" fmla="*/ 16 w 16"/>
                <a:gd name="T5" fmla="*/ 35 h 35"/>
                <a:gd name="T6" fmla="*/ 7 w 16"/>
                <a:gd name="T7" fmla="*/ 0 h 35"/>
              </a:gdLst>
              <a:ahLst/>
              <a:cxnLst>
                <a:cxn ang="0">
                  <a:pos x="T0" y="T1"/>
                </a:cxn>
                <a:cxn ang="0">
                  <a:pos x="T2" y="T3"/>
                </a:cxn>
                <a:cxn ang="0">
                  <a:pos x="T4" y="T5"/>
                </a:cxn>
                <a:cxn ang="0">
                  <a:pos x="T6" y="T7"/>
                </a:cxn>
              </a:cxnLst>
              <a:rect l="0" t="0" r="r" b="b"/>
              <a:pathLst>
                <a:path w="16" h="35">
                  <a:moveTo>
                    <a:pt x="7" y="0"/>
                  </a:moveTo>
                  <a:cubicBezTo>
                    <a:pt x="9" y="2"/>
                    <a:pt x="11" y="4"/>
                    <a:pt x="11" y="6"/>
                  </a:cubicBezTo>
                  <a:cubicBezTo>
                    <a:pt x="13" y="15"/>
                    <a:pt x="15" y="25"/>
                    <a:pt x="16" y="35"/>
                  </a:cubicBezTo>
                  <a:cubicBezTo>
                    <a:pt x="1" y="24"/>
                    <a:pt x="0" y="17"/>
                    <a:pt x="7" y="0"/>
                  </a:cubicBezTo>
                  <a:close/>
                </a:path>
              </a:pathLst>
            </a:custGeom>
            <a:solidFill>
              <a:srgbClr val="415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p:cNvSpPr>
              <a:spLocks/>
            </p:cNvSpPr>
            <p:nvPr userDrawn="1"/>
          </p:nvSpPr>
          <p:spPr bwMode="auto">
            <a:xfrm>
              <a:off x="8328026" y="1641475"/>
              <a:ext cx="23813" cy="33338"/>
            </a:xfrm>
            <a:custGeom>
              <a:avLst/>
              <a:gdLst>
                <a:gd name="T0" fmla="*/ 4 w 15"/>
                <a:gd name="T1" fmla="*/ 0 h 21"/>
                <a:gd name="T2" fmla="*/ 12 w 15"/>
                <a:gd name="T3" fmla="*/ 21 h 21"/>
                <a:gd name="T4" fmla="*/ 4 w 15"/>
                <a:gd name="T5" fmla="*/ 0 h 21"/>
              </a:gdLst>
              <a:ahLst/>
              <a:cxnLst>
                <a:cxn ang="0">
                  <a:pos x="T0" y="T1"/>
                </a:cxn>
                <a:cxn ang="0">
                  <a:pos x="T2" y="T3"/>
                </a:cxn>
                <a:cxn ang="0">
                  <a:pos x="T4" y="T5"/>
                </a:cxn>
              </a:cxnLst>
              <a:rect l="0" t="0" r="r" b="b"/>
              <a:pathLst>
                <a:path w="15" h="21">
                  <a:moveTo>
                    <a:pt x="4" y="0"/>
                  </a:moveTo>
                  <a:cubicBezTo>
                    <a:pt x="15" y="4"/>
                    <a:pt x="12" y="13"/>
                    <a:pt x="12" y="21"/>
                  </a:cubicBezTo>
                  <a:cubicBezTo>
                    <a:pt x="0" y="17"/>
                    <a:pt x="3" y="8"/>
                    <a:pt x="4" y="0"/>
                  </a:cubicBezTo>
                  <a:close/>
                </a:path>
              </a:pathLst>
            </a:custGeom>
            <a:solidFill>
              <a:srgbClr val="415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p:cNvSpPr>
            <p:nvPr userDrawn="1"/>
          </p:nvSpPr>
          <p:spPr bwMode="auto">
            <a:xfrm>
              <a:off x="8323263" y="1524000"/>
              <a:ext cx="14288" cy="11113"/>
            </a:xfrm>
            <a:custGeom>
              <a:avLst/>
              <a:gdLst>
                <a:gd name="T0" fmla="*/ 3 w 9"/>
                <a:gd name="T1" fmla="*/ 7 h 7"/>
                <a:gd name="T2" fmla="*/ 0 w 9"/>
                <a:gd name="T3" fmla="*/ 5 h 7"/>
                <a:gd name="T4" fmla="*/ 6 w 9"/>
                <a:gd name="T5" fmla="*/ 0 h 7"/>
                <a:gd name="T6" fmla="*/ 9 w 9"/>
                <a:gd name="T7" fmla="*/ 2 h 7"/>
                <a:gd name="T8" fmla="*/ 3 w 9"/>
                <a:gd name="T9" fmla="*/ 7 h 7"/>
              </a:gdLst>
              <a:ahLst/>
              <a:cxnLst>
                <a:cxn ang="0">
                  <a:pos x="T0" y="T1"/>
                </a:cxn>
                <a:cxn ang="0">
                  <a:pos x="T2" y="T3"/>
                </a:cxn>
                <a:cxn ang="0">
                  <a:pos x="T4" y="T5"/>
                </a:cxn>
                <a:cxn ang="0">
                  <a:pos x="T6" y="T7"/>
                </a:cxn>
                <a:cxn ang="0">
                  <a:pos x="T8" y="T9"/>
                </a:cxn>
              </a:cxnLst>
              <a:rect l="0" t="0" r="r" b="b"/>
              <a:pathLst>
                <a:path w="9" h="7">
                  <a:moveTo>
                    <a:pt x="3" y="7"/>
                  </a:moveTo>
                  <a:cubicBezTo>
                    <a:pt x="2" y="7"/>
                    <a:pt x="0" y="6"/>
                    <a:pt x="0" y="5"/>
                  </a:cubicBezTo>
                  <a:cubicBezTo>
                    <a:pt x="0" y="1"/>
                    <a:pt x="3" y="0"/>
                    <a:pt x="6" y="0"/>
                  </a:cubicBezTo>
                  <a:cubicBezTo>
                    <a:pt x="7" y="0"/>
                    <a:pt x="9" y="1"/>
                    <a:pt x="9" y="2"/>
                  </a:cubicBezTo>
                  <a:cubicBezTo>
                    <a:pt x="9" y="7"/>
                    <a:pt x="6" y="7"/>
                    <a:pt x="3" y="7"/>
                  </a:cubicBezTo>
                  <a:close/>
                </a:path>
              </a:pathLst>
            </a:custGeom>
            <a:solidFill>
              <a:srgbClr val="6577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3"/>
            <p:cNvSpPr>
              <a:spLocks/>
            </p:cNvSpPr>
            <p:nvPr userDrawn="1"/>
          </p:nvSpPr>
          <p:spPr bwMode="auto">
            <a:xfrm>
              <a:off x="5772151" y="4197350"/>
              <a:ext cx="3495675" cy="1430338"/>
            </a:xfrm>
            <a:custGeom>
              <a:avLst/>
              <a:gdLst>
                <a:gd name="T0" fmla="*/ 2202 w 2202"/>
                <a:gd name="T1" fmla="*/ 215 h 901"/>
                <a:gd name="T2" fmla="*/ 2066 w 2202"/>
                <a:gd name="T3" fmla="*/ 152 h 901"/>
                <a:gd name="T4" fmla="*/ 205 w 2202"/>
                <a:gd name="T5" fmla="*/ 0 h 901"/>
                <a:gd name="T6" fmla="*/ 107 w 2202"/>
                <a:gd name="T7" fmla="*/ 260 h 901"/>
                <a:gd name="T8" fmla="*/ 1093 w 2202"/>
                <a:gd name="T9" fmla="*/ 901 h 901"/>
                <a:gd name="T10" fmla="*/ 2202 w 2202"/>
                <a:gd name="T11" fmla="*/ 215 h 901"/>
              </a:gdLst>
              <a:ahLst/>
              <a:cxnLst>
                <a:cxn ang="0">
                  <a:pos x="T0" y="T1"/>
                </a:cxn>
                <a:cxn ang="0">
                  <a:pos x="T2" y="T3"/>
                </a:cxn>
                <a:cxn ang="0">
                  <a:pos x="T4" y="T5"/>
                </a:cxn>
                <a:cxn ang="0">
                  <a:pos x="T6" y="T7"/>
                </a:cxn>
                <a:cxn ang="0">
                  <a:pos x="T8" y="T9"/>
                </a:cxn>
                <a:cxn ang="0">
                  <a:pos x="T10" y="T11"/>
                </a:cxn>
              </a:cxnLst>
              <a:rect l="0" t="0" r="r" b="b"/>
              <a:pathLst>
                <a:path w="2202" h="901">
                  <a:moveTo>
                    <a:pt x="2202" y="215"/>
                  </a:moveTo>
                  <a:cubicBezTo>
                    <a:pt x="2066" y="152"/>
                    <a:pt x="2066" y="152"/>
                    <a:pt x="2066" y="152"/>
                  </a:cubicBezTo>
                  <a:cubicBezTo>
                    <a:pt x="205" y="0"/>
                    <a:pt x="205" y="0"/>
                    <a:pt x="205" y="0"/>
                  </a:cubicBezTo>
                  <a:cubicBezTo>
                    <a:pt x="205" y="0"/>
                    <a:pt x="0" y="89"/>
                    <a:pt x="107" y="260"/>
                  </a:cubicBezTo>
                  <a:cubicBezTo>
                    <a:pt x="250" y="490"/>
                    <a:pt x="1093" y="901"/>
                    <a:pt x="1093" y="901"/>
                  </a:cubicBezTo>
                  <a:lnTo>
                    <a:pt x="2202" y="215"/>
                  </a:lnTo>
                  <a:close/>
                </a:path>
              </a:pathLst>
            </a:custGeom>
            <a:solidFill>
              <a:srgbClr val="06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p:cNvSpPr>
              <a:spLocks/>
            </p:cNvSpPr>
            <p:nvPr userDrawn="1"/>
          </p:nvSpPr>
          <p:spPr bwMode="auto">
            <a:xfrm>
              <a:off x="6148388" y="4083050"/>
              <a:ext cx="3032125" cy="1373188"/>
            </a:xfrm>
            <a:custGeom>
              <a:avLst/>
              <a:gdLst>
                <a:gd name="T0" fmla="*/ 1910 w 1910"/>
                <a:gd name="T1" fmla="*/ 31 h 865"/>
                <a:gd name="T2" fmla="*/ 1910 w 1910"/>
                <a:gd name="T3" fmla="*/ 260 h 865"/>
                <a:gd name="T4" fmla="*/ 856 w 1910"/>
                <a:gd name="T5" fmla="*/ 865 h 865"/>
                <a:gd name="T6" fmla="*/ 4 w 1910"/>
                <a:gd name="T7" fmla="*/ 392 h 865"/>
                <a:gd name="T8" fmla="*/ 0 w 1910"/>
                <a:gd name="T9" fmla="*/ 130 h 865"/>
                <a:gd name="T10" fmla="*/ 878 w 1910"/>
                <a:gd name="T11" fmla="*/ 596 h 865"/>
                <a:gd name="T12" fmla="*/ 1905 w 1910"/>
                <a:gd name="T13" fmla="*/ 0 h 865"/>
                <a:gd name="T14" fmla="*/ 1910 w 1910"/>
                <a:gd name="T15" fmla="*/ 31 h 8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0" h="865">
                  <a:moveTo>
                    <a:pt x="1910" y="31"/>
                  </a:moveTo>
                  <a:lnTo>
                    <a:pt x="1910" y="260"/>
                  </a:lnTo>
                  <a:lnTo>
                    <a:pt x="856" y="865"/>
                  </a:lnTo>
                  <a:lnTo>
                    <a:pt x="4" y="392"/>
                  </a:lnTo>
                  <a:lnTo>
                    <a:pt x="0" y="130"/>
                  </a:lnTo>
                  <a:lnTo>
                    <a:pt x="878" y="596"/>
                  </a:lnTo>
                  <a:lnTo>
                    <a:pt x="1905" y="0"/>
                  </a:lnTo>
                  <a:lnTo>
                    <a:pt x="191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5"/>
            <p:cNvSpPr>
              <a:spLocks/>
            </p:cNvSpPr>
            <p:nvPr userDrawn="1"/>
          </p:nvSpPr>
          <p:spPr bwMode="auto">
            <a:xfrm>
              <a:off x="5984876" y="3257550"/>
              <a:ext cx="3282950" cy="1708150"/>
            </a:xfrm>
            <a:custGeom>
              <a:avLst/>
              <a:gdLst>
                <a:gd name="T0" fmla="*/ 2068 w 2068"/>
                <a:gd name="T1" fmla="*/ 451 h 1076"/>
                <a:gd name="T2" fmla="*/ 962 w 2068"/>
                <a:gd name="T3" fmla="*/ 1076 h 1076"/>
                <a:gd name="T4" fmla="*/ 0 w 2068"/>
                <a:gd name="T5" fmla="*/ 583 h 1076"/>
                <a:gd name="T6" fmla="*/ 31 w 2068"/>
                <a:gd name="T7" fmla="*/ 567 h 1076"/>
                <a:gd name="T8" fmla="*/ 1071 w 2068"/>
                <a:gd name="T9" fmla="*/ 40 h 1076"/>
                <a:gd name="T10" fmla="*/ 1206 w 2068"/>
                <a:gd name="T11" fmla="*/ 22 h 1076"/>
                <a:gd name="T12" fmla="*/ 2068 w 2068"/>
                <a:gd name="T13" fmla="*/ 451 h 1076"/>
              </a:gdLst>
              <a:ahLst/>
              <a:cxnLst>
                <a:cxn ang="0">
                  <a:pos x="T0" y="T1"/>
                </a:cxn>
                <a:cxn ang="0">
                  <a:pos x="T2" y="T3"/>
                </a:cxn>
                <a:cxn ang="0">
                  <a:pos x="T4" y="T5"/>
                </a:cxn>
                <a:cxn ang="0">
                  <a:pos x="T6" y="T7"/>
                </a:cxn>
                <a:cxn ang="0">
                  <a:pos x="T8" y="T9"/>
                </a:cxn>
                <a:cxn ang="0">
                  <a:pos x="T10" y="T11"/>
                </a:cxn>
                <a:cxn ang="0">
                  <a:pos x="T12" y="T13"/>
                </a:cxn>
              </a:cxnLst>
              <a:rect l="0" t="0" r="r" b="b"/>
              <a:pathLst>
                <a:path w="2068" h="1076">
                  <a:moveTo>
                    <a:pt x="2068" y="451"/>
                  </a:moveTo>
                  <a:cubicBezTo>
                    <a:pt x="962" y="1076"/>
                    <a:pt x="962" y="1076"/>
                    <a:pt x="962" y="1076"/>
                  </a:cubicBezTo>
                  <a:cubicBezTo>
                    <a:pt x="0" y="583"/>
                    <a:pt x="0" y="583"/>
                    <a:pt x="0" y="583"/>
                  </a:cubicBezTo>
                  <a:cubicBezTo>
                    <a:pt x="31" y="567"/>
                    <a:pt x="31" y="567"/>
                    <a:pt x="31" y="567"/>
                  </a:cubicBezTo>
                  <a:cubicBezTo>
                    <a:pt x="1071" y="40"/>
                    <a:pt x="1071" y="40"/>
                    <a:pt x="1071" y="40"/>
                  </a:cubicBezTo>
                  <a:cubicBezTo>
                    <a:pt x="1071" y="40"/>
                    <a:pt x="1143" y="0"/>
                    <a:pt x="1206" y="22"/>
                  </a:cubicBezTo>
                  <a:cubicBezTo>
                    <a:pt x="1268" y="45"/>
                    <a:pt x="2068" y="451"/>
                    <a:pt x="2068" y="451"/>
                  </a:cubicBezTo>
                  <a:close/>
                </a:path>
              </a:pathLst>
            </a:custGeom>
            <a:solidFill>
              <a:srgbClr val="88E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6"/>
            <p:cNvSpPr>
              <a:spLocks/>
            </p:cNvSpPr>
            <p:nvPr userDrawn="1"/>
          </p:nvSpPr>
          <p:spPr bwMode="auto">
            <a:xfrm>
              <a:off x="7512051" y="3973513"/>
              <a:ext cx="1755775" cy="1139825"/>
            </a:xfrm>
            <a:custGeom>
              <a:avLst/>
              <a:gdLst>
                <a:gd name="T0" fmla="*/ 0 w 1106"/>
                <a:gd name="T1" fmla="*/ 625 h 718"/>
                <a:gd name="T2" fmla="*/ 1106 w 1106"/>
                <a:gd name="T3" fmla="*/ 0 h 718"/>
                <a:gd name="T4" fmla="*/ 1106 w 1106"/>
                <a:gd name="T5" fmla="*/ 87 h 718"/>
                <a:gd name="T6" fmla="*/ 0 w 1106"/>
                <a:gd name="T7" fmla="*/ 718 h 718"/>
                <a:gd name="T8" fmla="*/ 0 w 1106"/>
                <a:gd name="T9" fmla="*/ 625 h 718"/>
              </a:gdLst>
              <a:ahLst/>
              <a:cxnLst>
                <a:cxn ang="0">
                  <a:pos x="T0" y="T1"/>
                </a:cxn>
                <a:cxn ang="0">
                  <a:pos x="T2" y="T3"/>
                </a:cxn>
                <a:cxn ang="0">
                  <a:pos x="T4" y="T5"/>
                </a:cxn>
                <a:cxn ang="0">
                  <a:pos x="T6" y="T7"/>
                </a:cxn>
                <a:cxn ang="0">
                  <a:pos x="T8" y="T9"/>
                </a:cxn>
              </a:cxnLst>
              <a:rect l="0" t="0" r="r" b="b"/>
              <a:pathLst>
                <a:path w="1106" h="718">
                  <a:moveTo>
                    <a:pt x="0" y="625"/>
                  </a:moveTo>
                  <a:lnTo>
                    <a:pt x="1106" y="0"/>
                  </a:lnTo>
                  <a:lnTo>
                    <a:pt x="1106" y="87"/>
                  </a:lnTo>
                  <a:lnTo>
                    <a:pt x="0" y="718"/>
                  </a:lnTo>
                  <a:lnTo>
                    <a:pt x="0"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7"/>
            <p:cNvSpPr>
              <a:spLocks/>
            </p:cNvSpPr>
            <p:nvPr userDrawn="1"/>
          </p:nvSpPr>
          <p:spPr bwMode="auto">
            <a:xfrm>
              <a:off x="7512051" y="4538663"/>
              <a:ext cx="1755775" cy="1157288"/>
            </a:xfrm>
            <a:custGeom>
              <a:avLst/>
              <a:gdLst>
                <a:gd name="T0" fmla="*/ 1106 w 1106"/>
                <a:gd name="T1" fmla="*/ 0 h 729"/>
                <a:gd name="T2" fmla="*/ 1106 w 1106"/>
                <a:gd name="T3" fmla="*/ 78 h 729"/>
                <a:gd name="T4" fmla="*/ 0 w 1106"/>
                <a:gd name="T5" fmla="*/ 729 h 729"/>
                <a:gd name="T6" fmla="*/ 0 w 1106"/>
                <a:gd name="T7" fmla="*/ 646 h 729"/>
                <a:gd name="T8" fmla="*/ 1106 w 1106"/>
                <a:gd name="T9" fmla="*/ 0 h 729"/>
              </a:gdLst>
              <a:ahLst/>
              <a:cxnLst>
                <a:cxn ang="0">
                  <a:pos x="T0" y="T1"/>
                </a:cxn>
                <a:cxn ang="0">
                  <a:pos x="T2" y="T3"/>
                </a:cxn>
                <a:cxn ang="0">
                  <a:pos x="T4" y="T5"/>
                </a:cxn>
                <a:cxn ang="0">
                  <a:pos x="T6" y="T7"/>
                </a:cxn>
                <a:cxn ang="0">
                  <a:pos x="T8" y="T9"/>
                </a:cxn>
              </a:cxnLst>
              <a:rect l="0" t="0" r="r" b="b"/>
              <a:pathLst>
                <a:path w="1106" h="729">
                  <a:moveTo>
                    <a:pt x="1106" y="0"/>
                  </a:moveTo>
                  <a:lnTo>
                    <a:pt x="1106" y="78"/>
                  </a:lnTo>
                  <a:lnTo>
                    <a:pt x="0" y="729"/>
                  </a:lnTo>
                  <a:lnTo>
                    <a:pt x="0" y="646"/>
                  </a:lnTo>
                  <a:lnTo>
                    <a:pt x="1106" y="0"/>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8"/>
            <p:cNvSpPr>
              <a:spLocks/>
            </p:cNvSpPr>
            <p:nvPr userDrawn="1"/>
          </p:nvSpPr>
          <p:spPr bwMode="auto">
            <a:xfrm>
              <a:off x="5846763" y="4121150"/>
              <a:ext cx="1670050" cy="1574800"/>
            </a:xfrm>
            <a:custGeom>
              <a:avLst/>
              <a:gdLst>
                <a:gd name="T0" fmla="*/ 1052 w 1052"/>
                <a:gd name="T1" fmla="*/ 625 h 992"/>
                <a:gd name="T2" fmla="*/ 203 w 1052"/>
                <a:gd name="T3" fmla="*/ 122 h 992"/>
                <a:gd name="T4" fmla="*/ 72 w 1052"/>
                <a:gd name="T5" fmla="*/ 155 h 992"/>
                <a:gd name="T6" fmla="*/ 185 w 1052"/>
                <a:gd name="T7" fmla="*/ 424 h 992"/>
                <a:gd name="T8" fmla="*/ 1049 w 1052"/>
                <a:gd name="T9" fmla="*/ 909 h 992"/>
                <a:gd name="T10" fmla="*/ 1049 w 1052"/>
                <a:gd name="T11" fmla="*/ 992 h 992"/>
                <a:gd name="T12" fmla="*/ 164 w 1052"/>
                <a:gd name="T13" fmla="*/ 481 h 992"/>
                <a:gd name="T14" fmla="*/ 6 w 1052"/>
                <a:gd name="T15" fmla="*/ 209 h 992"/>
                <a:gd name="T16" fmla="*/ 185 w 1052"/>
                <a:gd name="T17" fmla="*/ 36 h 992"/>
                <a:gd name="T18" fmla="*/ 1049 w 1052"/>
                <a:gd name="T19" fmla="*/ 532 h 992"/>
                <a:gd name="T20" fmla="*/ 1052 w 1052"/>
                <a:gd name="T21" fmla="*/ 62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2" h="992">
                  <a:moveTo>
                    <a:pt x="1052" y="625"/>
                  </a:moveTo>
                  <a:cubicBezTo>
                    <a:pt x="203" y="122"/>
                    <a:pt x="203" y="122"/>
                    <a:pt x="203" y="122"/>
                  </a:cubicBezTo>
                  <a:cubicBezTo>
                    <a:pt x="203" y="122"/>
                    <a:pt x="107" y="63"/>
                    <a:pt x="72" y="155"/>
                  </a:cubicBezTo>
                  <a:cubicBezTo>
                    <a:pt x="36" y="248"/>
                    <a:pt x="116" y="379"/>
                    <a:pt x="185" y="424"/>
                  </a:cubicBezTo>
                  <a:cubicBezTo>
                    <a:pt x="1049" y="909"/>
                    <a:pt x="1049" y="909"/>
                    <a:pt x="1049" y="909"/>
                  </a:cubicBezTo>
                  <a:cubicBezTo>
                    <a:pt x="1049" y="992"/>
                    <a:pt x="1049" y="992"/>
                    <a:pt x="1049" y="992"/>
                  </a:cubicBezTo>
                  <a:cubicBezTo>
                    <a:pt x="164" y="481"/>
                    <a:pt x="164" y="481"/>
                    <a:pt x="164" y="481"/>
                  </a:cubicBezTo>
                  <a:cubicBezTo>
                    <a:pt x="164" y="481"/>
                    <a:pt x="0" y="362"/>
                    <a:pt x="6" y="209"/>
                  </a:cubicBezTo>
                  <a:cubicBezTo>
                    <a:pt x="12" y="57"/>
                    <a:pt x="113" y="0"/>
                    <a:pt x="185" y="36"/>
                  </a:cubicBezTo>
                  <a:cubicBezTo>
                    <a:pt x="1049" y="532"/>
                    <a:pt x="1049" y="532"/>
                    <a:pt x="1049" y="532"/>
                  </a:cubicBezTo>
                  <a:lnTo>
                    <a:pt x="1052"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9"/>
            <p:cNvSpPr>
              <a:spLocks/>
            </p:cNvSpPr>
            <p:nvPr userDrawn="1"/>
          </p:nvSpPr>
          <p:spPr bwMode="auto">
            <a:xfrm>
              <a:off x="6026151" y="3257550"/>
              <a:ext cx="3241675" cy="911225"/>
            </a:xfrm>
            <a:custGeom>
              <a:avLst/>
              <a:gdLst>
                <a:gd name="T0" fmla="*/ 2042 w 2042"/>
                <a:gd name="T1" fmla="*/ 451 h 574"/>
                <a:gd name="T2" fmla="*/ 0 w 2042"/>
                <a:gd name="T3" fmla="*/ 574 h 574"/>
                <a:gd name="T4" fmla="*/ 5 w 2042"/>
                <a:gd name="T5" fmla="*/ 567 h 574"/>
                <a:gd name="T6" fmla="*/ 1045 w 2042"/>
                <a:gd name="T7" fmla="*/ 40 h 574"/>
                <a:gd name="T8" fmla="*/ 1180 w 2042"/>
                <a:gd name="T9" fmla="*/ 22 h 574"/>
                <a:gd name="T10" fmla="*/ 2042 w 2042"/>
                <a:gd name="T11" fmla="*/ 451 h 574"/>
              </a:gdLst>
              <a:ahLst/>
              <a:cxnLst>
                <a:cxn ang="0">
                  <a:pos x="T0" y="T1"/>
                </a:cxn>
                <a:cxn ang="0">
                  <a:pos x="T2" y="T3"/>
                </a:cxn>
                <a:cxn ang="0">
                  <a:pos x="T4" y="T5"/>
                </a:cxn>
                <a:cxn ang="0">
                  <a:pos x="T6" y="T7"/>
                </a:cxn>
                <a:cxn ang="0">
                  <a:pos x="T8" y="T9"/>
                </a:cxn>
                <a:cxn ang="0">
                  <a:pos x="T10" y="T11"/>
                </a:cxn>
              </a:cxnLst>
              <a:rect l="0" t="0" r="r" b="b"/>
              <a:pathLst>
                <a:path w="2042" h="574">
                  <a:moveTo>
                    <a:pt x="2042" y="451"/>
                  </a:moveTo>
                  <a:cubicBezTo>
                    <a:pt x="0" y="574"/>
                    <a:pt x="0" y="574"/>
                    <a:pt x="0" y="574"/>
                  </a:cubicBezTo>
                  <a:cubicBezTo>
                    <a:pt x="5" y="567"/>
                    <a:pt x="5" y="567"/>
                    <a:pt x="5" y="567"/>
                  </a:cubicBezTo>
                  <a:cubicBezTo>
                    <a:pt x="1045" y="40"/>
                    <a:pt x="1045" y="40"/>
                    <a:pt x="1045" y="40"/>
                  </a:cubicBezTo>
                  <a:cubicBezTo>
                    <a:pt x="1045" y="40"/>
                    <a:pt x="1117" y="0"/>
                    <a:pt x="1180" y="22"/>
                  </a:cubicBezTo>
                  <a:cubicBezTo>
                    <a:pt x="1242" y="45"/>
                    <a:pt x="2042" y="451"/>
                    <a:pt x="2042" y="451"/>
                  </a:cubicBezTo>
                  <a:close/>
                </a:path>
              </a:pathLst>
            </a:custGeom>
            <a:solidFill>
              <a:srgbClr val="ABF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0"/>
            <p:cNvSpPr>
              <a:spLocks/>
            </p:cNvSpPr>
            <p:nvPr userDrawn="1"/>
          </p:nvSpPr>
          <p:spPr bwMode="auto">
            <a:xfrm>
              <a:off x="8355013" y="5446713"/>
              <a:ext cx="2193925" cy="941388"/>
            </a:xfrm>
            <a:custGeom>
              <a:avLst/>
              <a:gdLst>
                <a:gd name="T0" fmla="*/ 0 w 1383"/>
                <a:gd name="T1" fmla="*/ 193 h 593"/>
                <a:gd name="T2" fmla="*/ 84 w 1383"/>
                <a:gd name="T3" fmla="*/ 150 h 593"/>
                <a:gd name="T4" fmla="*/ 1251 w 1383"/>
                <a:gd name="T5" fmla="*/ 0 h 593"/>
                <a:gd name="T6" fmla="*/ 1321 w 1383"/>
                <a:gd name="T7" fmla="*/ 161 h 593"/>
                <a:gd name="T8" fmla="*/ 718 w 1383"/>
                <a:gd name="T9" fmla="*/ 593 h 593"/>
                <a:gd name="T10" fmla="*/ 0 w 1383"/>
                <a:gd name="T11" fmla="*/ 193 h 593"/>
              </a:gdLst>
              <a:ahLst/>
              <a:cxnLst>
                <a:cxn ang="0">
                  <a:pos x="T0" y="T1"/>
                </a:cxn>
                <a:cxn ang="0">
                  <a:pos x="T2" y="T3"/>
                </a:cxn>
                <a:cxn ang="0">
                  <a:pos x="T4" y="T5"/>
                </a:cxn>
                <a:cxn ang="0">
                  <a:pos x="T6" y="T7"/>
                </a:cxn>
                <a:cxn ang="0">
                  <a:pos x="T8" y="T9"/>
                </a:cxn>
                <a:cxn ang="0">
                  <a:pos x="T10" y="T11"/>
                </a:cxn>
              </a:cxnLst>
              <a:rect l="0" t="0" r="r" b="b"/>
              <a:pathLst>
                <a:path w="1383" h="593">
                  <a:moveTo>
                    <a:pt x="0" y="193"/>
                  </a:moveTo>
                  <a:cubicBezTo>
                    <a:pt x="84" y="150"/>
                    <a:pt x="84" y="150"/>
                    <a:pt x="84" y="150"/>
                  </a:cubicBezTo>
                  <a:cubicBezTo>
                    <a:pt x="1251" y="0"/>
                    <a:pt x="1251" y="0"/>
                    <a:pt x="1251" y="0"/>
                  </a:cubicBezTo>
                  <a:cubicBezTo>
                    <a:pt x="1251" y="0"/>
                    <a:pt x="1383" y="51"/>
                    <a:pt x="1321" y="161"/>
                  </a:cubicBezTo>
                  <a:cubicBezTo>
                    <a:pt x="1237" y="310"/>
                    <a:pt x="718" y="593"/>
                    <a:pt x="718" y="593"/>
                  </a:cubicBezTo>
                  <a:lnTo>
                    <a:pt x="0" y="193"/>
                  </a:lnTo>
                  <a:close/>
                </a:path>
              </a:pathLst>
            </a:custGeom>
            <a:solidFill>
              <a:srgbClr val="D8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1"/>
            <p:cNvSpPr>
              <a:spLocks/>
            </p:cNvSpPr>
            <p:nvPr userDrawn="1"/>
          </p:nvSpPr>
          <p:spPr bwMode="auto">
            <a:xfrm>
              <a:off x="8399463" y="5464175"/>
              <a:ext cx="1919288" cy="815975"/>
            </a:xfrm>
            <a:custGeom>
              <a:avLst/>
              <a:gdLst>
                <a:gd name="T0" fmla="*/ 0 w 1209"/>
                <a:gd name="T1" fmla="*/ 20 h 514"/>
                <a:gd name="T2" fmla="*/ 6 w 1209"/>
                <a:gd name="T3" fmla="*/ 164 h 514"/>
                <a:gd name="T4" fmla="*/ 687 w 1209"/>
                <a:gd name="T5" fmla="*/ 514 h 514"/>
                <a:gd name="T6" fmla="*/ 1209 w 1209"/>
                <a:gd name="T7" fmla="*/ 192 h 514"/>
                <a:gd name="T8" fmla="*/ 1204 w 1209"/>
                <a:gd name="T9" fmla="*/ 27 h 514"/>
                <a:gd name="T10" fmla="*/ 665 w 1209"/>
                <a:gd name="T11" fmla="*/ 346 h 514"/>
                <a:gd name="T12" fmla="*/ 2 w 1209"/>
                <a:gd name="T13" fmla="*/ 0 h 514"/>
                <a:gd name="T14" fmla="*/ 0 w 1209"/>
                <a:gd name="T15" fmla="*/ 20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9" h="514">
                  <a:moveTo>
                    <a:pt x="0" y="20"/>
                  </a:moveTo>
                  <a:lnTo>
                    <a:pt x="6" y="164"/>
                  </a:lnTo>
                  <a:lnTo>
                    <a:pt x="687" y="514"/>
                  </a:lnTo>
                  <a:lnTo>
                    <a:pt x="1209" y="192"/>
                  </a:lnTo>
                  <a:lnTo>
                    <a:pt x="1204" y="27"/>
                  </a:lnTo>
                  <a:lnTo>
                    <a:pt x="665" y="346"/>
                  </a:lnTo>
                  <a:lnTo>
                    <a:pt x="2" y="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2"/>
            <p:cNvSpPr>
              <a:spLocks/>
            </p:cNvSpPr>
            <p:nvPr userDrawn="1"/>
          </p:nvSpPr>
          <p:spPr bwMode="auto">
            <a:xfrm>
              <a:off x="8339138" y="4905375"/>
              <a:ext cx="2071688" cy="1066800"/>
            </a:xfrm>
            <a:custGeom>
              <a:avLst/>
              <a:gdLst>
                <a:gd name="T0" fmla="*/ 0 w 1306"/>
                <a:gd name="T1" fmla="*/ 310 h 672"/>
                <a:gd name="T2" fmla="*/ 714 w 1306"/>
                <a:gd name="T3" fmla="*/ 672 h 672"/>
                <a:gd name="T4" fmla="*/ 1306 w 1306"/>
                <a:gd name="T5" fmla="*/ 334 h 672"/>
                <a:gd name="T6" fmla="*/ 1286 w 1306"/>
                <a:gd name="T7" fmla="*/ 325 h 672"/>
                <a:gd name="T8" fmla="*/ 616 w 1306"/>
                <a:gd name="T9" fmla="*/ 23 h 672"/>
                <a:gd name="T10" fmla="*/ 531 w 1306"/>
                <a:gd name="T11" fmla="*/ 15 h 672"/>
                <a:gd name="T12" fmla="*/ 0 w 1306"/>
                <a:gd name="T13" fmla="*/ 310 h 672"/>
              </a:gdLst>
              <a:ahLst/>
              <a:cxnLst>
                <a:cxn ang="0">
                  <a:pos x="T0" y="T1"/>
                </a:cxn>
                <a:cxn ang="0">
                  <a:pos x="T2" y="T3"/>
                </a:cxn>
                <a:cxn ang="0">
                  <a:pos x="T4" y="T5"/>
                </a:cxn>
                <a:cxn ang="0">
                  <a:pos x="T6" y="T7"/>
                </a:cxn>
                <a:cxn ang="0">
                  <a:pos x="T8" y="T9"/>
                </a:cxn>
                <a:cxn ang="0">
                  <a:pos x="T10" y="T11"/>
                </a:cxn>
                <a:cxn ang="0">
                  <a:pos x="T12" y="T13"/>
                </a:cxn>
              </a:cxnLst>
              <a:rect l="0" t="0" r="r" b="b"/>
              <a:pathLst>
                <a:path w="1306" h="672">
                  <a:moveTo>
                    <a:pt x="0" y="310"/>
                  </a:moveTo>
                  <a:cubicBezTo>
                    <a:pt x="714" y="672"/>
                    <a:pt x="714" y="672"/>
                    <a:pt x="714" y="672"/>
                  </a:cubicBezTo>
                  <a:cubicBezTo>
                    <a:pt x="1306" y="334"/>
                    <a:pt x="1306" y="334"/>
                    <a:pt x="1306" y="334"/>
                  </a:cubicBezTo>
                  <a:cubicBezTo>
                    <a:pt x="1286" y="325"/>
                    <a:pt x="1286" y="325"/>
                    <a:pt x="1286" y="325"/>
                  </a:cubicBezTo>
                  <a:cubicBezTo>
                    <a:pt x="616" y="23"/>
                    <a:pt x="616" y="23"/>
                    <a:pt x="616" y="23"/>
                  </a:cubicBezTo>
                  <a:cubicBezTo>
                    <a:pt x="616" y="23"/>
                    <a:pt x="569" y="0"/>
                    <a:pt x="531" y="15"/>
                  </a:cubicBezTo>
                  <a:cubicBezTo>
                    <a:pt x="492" y="31"/>
                    <a:pt x="0" y="310"/>
                    <a:pt x="0" y="310"/>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3"/>
            <p:cNvSpPr>
              <a:spLocks/>
            </p:cNvSpPr>
            <p:nvPr userDrawn="1"/>
          </p:nvSpPr>
          <p:spPr bwMode="auto">
            <a:xfrm>
              <a:off x="8339138" y="5397500"/>
              <a:ext cx="1138238" cy="666750"/>
            </a:xfrm>
            <a:custGeom>
              <a:avLst/>
              <a:gdLst>
                <a:gd name="T0" fmla="*/ 714 w 717"/>
                <a:gd name="T1" fmla="*/ 362 h 420"/>
                <a:gd name="T2" fmla="*/ 0 w 717"/>
                <a:gd name="T3" fmla="*/ 0 h 420"/>
                <a:gd name="T4" fmla="*/ 2 w 717"/>
                <a:gd name="T5" fmla="*/ 55 h 420"/>
                <a:gd name="T6" fmla="*/ 717 w 717"/>
                <a:gd name="T7" fmla="*/ 420 h 420"/>
                <a:gd name="T8" fmla="*/ 714 w 717"/>
                <a:gd name="T9" fmla="*/ 362 h 420"/>
              </a:gdLst>
              <a:ahLst/>
              <a:cxnLst>
                <a:cxn ang="0">
                  <a:pos x="T0" y="T1"/>
                </a:cxn>
                <a:cxn ang="0">
                  <a:pos x="T2" y="T3"/>
                </a:cxn>
                <a:cxn ang="0">
                  <a:pos x="T4" y="T5"/>
                </a:cxn>
                <a:cxn ang="0">
                  <a:pos x="T6" y="T7"/>
                </a:cxn>
                <a:cxn ang="0">
                  <a:pos x="T8" y="T9"/>
                </a:cxn>
              </a:cxnLst>
              <a:rect l="0" t="0" r="r" b="b"/>
              <a:pathLst>
                <a:path w="717" h="420">
                  <a:moveTo>
                    <a:pt x="714" y="362"/>
                  </a:moveTo>
                  <a:lnTo>
                    <a:pt x="0" y="0"/>
                  </a:lnTo>
                  <a:lnTo>
                    <a:pt x="2" y="55"/>
                  </a:lnTo>
                  <a:lnTo>
                    <a:pt x="717" y="420"/>
                  </a:lnTo>
                  <a:lnTo>
                    <a:pt x="714" y="362"/>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4"/>
            <p:cNvSpPr>
              <a:spLocks/>
            </p:cNvSpPr>
            <p:nvPr userDrawn="1"/>
          </p:nvSpPr>
          <p:spPr bwMode="auto">
            <a:xfrm>
              <a:off x="8355013" y="5753100"/>
              <a:ext cx="1138238" cy="679450"/>
            </a:xfrm>
            <a:custGeom>
              <a:avLst/>
              <a:gdLst>
                <a:gd name="T0" fmla="*/ 0 w 717"/>
                <a:gd name="T1" fmla="*/ 0 h 428"/>
                <a:gd name="T2" fmla="*/ 2 w 717"/>
                <a:gd name="T3" fmla="*/ 49 h 428"/>
                <a:gd name="T4" fmla="*/ 717 w 717"/>
                <a:gd name="T5" fmla="*/ 428 h 428"/>
                <a:gd name="T6" fmla="*/ 715 w 717"/>
                <a:gd name="T7" fmla="*/ 375 h 428"/>
                <a:gd name="T8" fmla="*/ 0 w 717"/>
                <a:gd name="T9" fmla="*/ 0 h 428"/>
              </a:gdLst>
              <a:ahLst/>
              <a:cxnLst>
                <a:cxn ang="0">
                  <a:pos x="T0" y="T1"/>
                </a:cxn>
                <a:cxn ang="0">
                  <a:pos x="T2" y="T3"/>
                </a:cxn>
                <a:cxn ang="0">
                  <a:pos x="T4" y="T5"/>
                </a:cxn>
                <a:cxn ang="0">
                  <a:pos x="T6" y="T7"/>
                </a:cxn>
                <a:cxn ang="0">
                  <a:pos x="T8" y="T9"/>
                </a:cxn>
              </a:cxnLst>
              <a:rect l="0" t="0" r="r" b="b"/>
              <a:pathLst>
                <a:path w="717" h="428">
                  <a:moveTo>
                    <a:pt x="0" y="0"/>
                  </a:moveTo>
                  <a:lnTo>
                    <a:pt x="2" y="49"/>
                  </a:lnTo>
                  <a:lnTo>
                    <a:pt x="717" y="428"/>
                  </a:lnTo>
                  <a:lnTo>
                    <a:pt x="715" y="375"/>
                  </a:lnTo>
                  <a:lnTo>
                    <a:pt x="0"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5"/>
            <p:cNvSpPr>
              <a:spLocks/>
            </p:cNvSpPr>
            <p:nvPr userDrawn="1"/>
          </p:nvSpPr>
          <p:spPr bwMode="auto">
            <a:xfrm>
              <a:off x="9472613" y="5397500"/>
              <a:ext cx="1039813" cy="1035050"/>
            </a:xfrm>
            <a:custGeom>
              <a:avLst/>
              <a:gdLst>
                <a:gd name="T0" fmla="*/ 1 w 656"/>
                <a:gd name="T1" fmla="*/ 420 h 652"/>
                <a:gd name="T2" fmla="*/ 521 w 656"/>
                <a:gd name="T3" fmla="*/ 80 h 652"/>
                <a:gd name="T4" fmla="*/ 605 w 656"/>
                <a:gd name="T5" fmla="*/ 97 h 652"/>
                <a:gd name="T6" fmla="*/ 541 w 656"/>
                <a:gd name="T7" fmla="*/ 269 h 652"/>
                <a:gd name="T8" fmla="*/ 11 w 656"/>
                <a:gd name="T9" fmla="*/ 599 h 652"/>
                <a:gd name="T10" fmla="*/ 13 w 656"/>
                <a:gd name="T11" fmla="*/ 652 h 652"/>
                <a:gd name="T12" fmla="*/ 556 w 656"/>
                <a:gd name="T13" fmla="*/ 304 h 652"/>
                <a:gd name="T14" fmla="*/ 648 w 656"/>
                <a:gd name="T15" fmla="*/ 129 h 652"/>
                <a:gd name="T16" fmla="*/ 530 w 656"/>
                <a:gd name="T17" fmla="*/ 25 h 652"/>
                <a:gd name="T18" fmla="*/ 0 w 656"/>
                <a:gd name="T19" fmla="*/ 362 h 652"/>
                <a:gd name="T20" fmla="*/ 1 w 656"/>
                <a:gd name="T21" fmla="*/ 42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6" h="652">
                  <a:moveTo>
                    <a:pt x="1" y="420"/>
                  </a:moveTo>
                  <a:cubicBezTo>
                    <a:pt x="521" y="80"/>
                    <a:pt x="521" y="80"/>
                    <a:pt x="521" y="80"/>
                  </a:cubicBezTo>
                  <a:cubicBezTo>
                    <a:pt x="521" y="80"/>
                    <a:pt x="579" y="39"/>
                    <a:pt x="605" y="97"/>
                  </a:cubicBezTo>
                  <a:cubicBezTo>
                    <a:pt x="630" y="154"/>
                    <a:pt x="583" y="239"/>
                    <a:pt x="541" y="269"/>
                  </a:cubicBezTo>
                  <a:cubicBezTo>
                    <a:pt x="11" y="599"/>
                    <a:pt x="11" y="599"/>
                    <a:pt x="11" y="599"/>
                  </a:cubicBezTo>
                  <a:cubicBezTo>
                    <a:pt x="13" y="652"/>
                    <a:pt x="13" y="652"/>
                    <a:pt x="13" y="652"/>
                  </a:cubicBezTo>
                  <a:cubicBezTo>
                    <a:pt x="556" y="304"/>
                    <a:pt x="556" y="304"/>
                    <a:pt x="556" y="304"/>
                  </a:cubicBezTo>
                  <a:cubicBezTo>
                    <a:pt x="556" y="304"/>
                    <a:pt x="656" y="224"/>
                    <a:pt x="648" y="129"/>
                  </a:cubicBezTo>
                  <a:cubicBezTo>
                    <a:pt x="639" y="33"/>
                    <a:pt x="574" y="0"/>
                    <a:pt x="530" y="25"/>
                  </a:cubicBezTo>
                  <a:cubicBezTo>
                    <a:pt x="0" y="362"/>
                    <a:pt x="0" y="362"/>
                    <a:pt x="0" y="362"/>
                  </a:cubicBezTo>
                  <a:lnTo>
                    <a:pt x="1" y="42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6"/>
            <p:cNvSpPr>
              <a:spLocks/>
            </p:cNvSpPr>
            <p:nvPr userDrawn="1"/>
          </p:nvSpPr>
          <p:spPr bwMode="auto">
            <a:xfrm>
              <a:off x="8339138" y="4905375"/>
              <a:ext cx="2044700" cy="522288"/>
            </a:xfrm>
            <a:custGeom>
              <a:avLst/>
              <a:gdLst>
                <a:gd name="T0" fmla="*/ 0 w 1289"/>
                <a:gd name="T1" fmla="*/ 310 h 329"/>
                <a:gd name="T2" fmla="*/ 1289 w 1289"/>
                <a:gd name="T3" fmla="*/ 329 h 329"/>
                <a:gd name="T4" fmla="*/ 1286 w 1289"/>
                <a:gd name="T5" fmla="*/ 325 h 329"/>
                <a:gd name="T6" fmla="*/ 616 w 1289"/>
                <a:gd name="T7" fmla="*/ 23 h 329"/>
                <a:gd name="T8" fmla="*/ 531 w 1289"/>
                <a:gd name="T9" fmla="*/ 15 h 329"/>
                <a:gd name="T10" fmla="*/ 0 w 1289"/>
                <a:gd name="T11" fmla="*/ 310 h 329"/>
              </a:gdLst>
              <a:ahLst/>
              <a:cxnLst>
                <a:cxn ang="0">
                  <a:pos x="T0" y="T1"/>
                </a:cxn>
                <a:cxn ang="0">
                  <a:pos x="T2" y="T3"/>
                </a:cxn>
                <a:cxn ang="0">
                  <a:pos x="T4" y="T5"/>
                </a:cxn>
                <a:cxn ang="0">
                  <a:pos x="T6" y="T7"/>
                </a:cxn>
                <a:cxn ang="0">
                  <a:pos x="T8" y="T9"/>
                </a:cxn>
                <a:cxn ang="0">
                  <a:pos x="T10" y="T11"/>
                </a:cxn>
              </a:cxnLst>
              <a:rect l="0" t="0" r="r" b="b"/>
              <a:pathLst>
                <a:path w="1289" h="329">
                  <a:moveTo>
                    <a:pt x="0" y="310"/>
                  </a:moveTo>
                  <a:cubicBezTo>
                    <a:pt x="1289" y="329"/>
                    <a:pt x="1289" y="329"/>
                    <a:pt x="1289" y="329"/>
                  </a:cubicBezTo>
                  <a:cubicBezTo>
                    <a:pt x="1286" y="325"/>
                    <a:pt x="1286" y="325"/>
                    <a:pt x="1286" y="325"/>
                  </a:cubicBezTo>
                  <a:cubicBezTo>
                    <a:pt x="616" y="23"/>
                    <a:pt x="616" y="23"/>
                    <a:pt x="616" y="23"/>
                  </a:cubicBezTo>
                  <a:cubicBezTo>
                    <a:pt x="616" y="23"/>
                    <a:pt x="569" y="0"/>
                    <a:pt x="531" y="15"/>
                  </a:cubicBezTo>
                  <a:cubicBezTo>
                    <a:pt x="492" y="31"/>
                    <a:pt x="0" y="310"/>
                    <a:pt x="0" y="310"/>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7"/>
            <p:cNvSpPr>
              <a:spLocks/>
            </p:cNvSpPr>
            <p:nvPr userDrawn="1"/>
          </p:nvSpPr>
          <p:spPr bwMode="auto">
            <a:xfrm>
              <a:off x="7813676" y="1778000"/>
              <a:ext cx="2005013" cy="860425"/>
            </a:xfrm>
            <a:custGeom>
              <a:avLst/>
              <a:gdLst>
                <a:gd name="T0" fmla="*/ 0 w 1264"/>
                <a:gd name="T1" fmla="*/ 177 h 542"/>
                <a:gd name="T2" fmla="*/ 76 w 1264"/>
                <a:gd name="T3" fmla="*/ 137 h 542"/>
                <a:gd name="T4" fmla="*/ 1143 w 1264"/>
                <a:gd name="T5" fmla="*/ 0 h 542"/>
                <a:gd name="T6" fmla="*/ 1207 w 1264"/>
                <a:gd name="T7" fmla="*/ 148 h 542"/>
                <a:gd name="T8" fmla="*/ 656 w 1264"/>
                <a:gd name="T9" fmla="*/ 542 h 542"/>
                <a:gd name="T10" fmla="*/ 0 w 1264"/>
                <a:gd name="T11" fmla="*/ 177 h 542"/>
              </a:gdLst>
              <a:ahLst/>
              <a:cxnLst>
                <a:cxn ang="0">
                  <a:pos x="T0" y="T1"/>
                </a:cxn>
                <a:cxn ang="0">
                  <a:pos x="T2" y="T3"/>
                </a:cxn>
                <a:cxn ang="0">
                  <a:pos x="T4" y="T5"/>
                </a:cxn>
                <a:cxn ang="0">
                  <a:pos x="T6" y="T7"/>
                </a:cxn>
                <a:cxn ang="0">
                  <a:pos x="T8" y="T9"/>
                </a:cxn>
                <a:cxn ang="0">
                  <a:pos x="T10" y="T11"/>
                </a:cxn>
              </a:cxnLst>
              <a:rect l="0" t="0" r="r" b="b"/>
              <a:pathLst>
                <a:path w="1264" h="542">
                  <a:moveTo>
                    <a:pt x="0" y="177"/>
                  </a:moveTo>
                  <a:cubicBezTo>
                    <a:pt x="76" y="137"/>
                    <a:pt x="76" y="137"/>
                    <a:pt x="76" y="137"/>
                  </a:cubicBezTo>
                  <a:cubicBezTo>
                    <a:pt x="1143" y="0"/>
                    <a:pt x="1143" y="0"/>
                    <a:pt x="1143" y="0"/>
                  </a:cubicBezTo>
                  <a:cubicBezTo>
                    <a:pt x="1143" y="0"/>
                    <a:pt x="1264" y="46"/>
                    <a:pt x="1207" y="148"/>
                  </a:cubicBezTo>
                  <a:cubicBezTo>
                    <a:pt x="1130" y="284"/>
                    <a:pt x="656" y="542"/>
                    <a:pt x="656" y="542"/>
                  </a:cubicBezTo>
                  <a:lnTo>
                    <a:pt x="0" y="177"/>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8"/>
            <p:cNvSpPr>
              <a:spLocks/>
            </p:cNvSpPr>
            <p:nvPr userDrawn="1"/>
          </p:nvSpPr>
          <p:spPr bwMode="auto">
            <a:xfrm>
              <a:off x="7853363" y="1793875"/>
              <a:ext cx="1754188" cy="746125"/>
            </a:xfrm>
            <a:custGeom>
              <a:avLst/>
              <a:gdLst>
                <a:gd name="T0" fmla="*/ 0 w 1105"/>
                <a:gd name="T1" fmla="*/ 18 h 470"/>
                <a:gd name="T2" fmla="*/ 6 w 1105"/>
                <a:gd name="T3" fmla="*/ 150 h 470"/>
                <a:gd name="T4" fmla="*/ 628 w 1105"/>
                <a:gd name="T5" fmla="*/ 470 h 470"/>
                <a:gd name="T6" fmla="*/ 1105 w 1105"/>
                <a:gd name="T7" fmla="*/ 175 h 470"/>
                <a:gd name="T8" fmla="*/ 1101 w 1105"/>
                <a:gd name="T9" fmla="*/ 25 h 470"/>
                <a:gd name="T10" fmla="*/ 608 w 1105"/>
                <a:gd name="T11" fmla="*/ 316 h 470"/>
                <a:gd name="T12" fmla="*/ 2 w 1105"/>
                <a:gd name="T13" fmla="*/ 0 h 470"/>
                <a:gd name="T14" fmla="*/ 0 w 1105"/>
                <a:gd name="T15" fmla="*/ 18 h 4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470">
                  <a:moveTo>
                    <a:pt x="0" y="18"/>
                  </a:moveTo>
                  <a:lnTo>
                    <a:pt x="6" y="150"/>
                  </a:lnTo>
                  <a:lnTo>
                    <a:pt x="628" y="470"/>
                  </a:lnTo>
                  <a:lnTo>
                    <a:pt x="1105" y="175"/>
                  </a:lnTo>
                  <a:lnTo>
                    <a:pt x="1101" y="25"/>
                  </a:lnTo>
                  <a:lnTo>
                    <a:pt x="608" y="316"/>
                  </a:lnTo>
                  <a:lnTo>
                    <a:pt x="2" y="0"/>
                  </a:lnTo>
                  <a:lnTo>
                    <a:pt x="0" y="18"/>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9"/>
            <p:cNvSpPr>
              <a:spLocks/>
            </p:cNvSpPr>
            <p:nvPr userDrawn="1"/>
          </p:nvSpPr>
          <p:spPr bwMode="auto">
            <a:xfrm>
              <a:off x="7797801" y="1282700"/>
              <a:ext cx="1893888" cy="974725"/>
            </a:xfrm>
            <a:custGeom>
              <a:avLst/>
              <a:gdLst>
                <a:gd name="T0" fmla="*/ 0 w 1194"/>
                <a:gd name="T1" fmla="*/ 284 h 614"/>
                <a:gd name="T2" fmla="*/ 653 w 1194"/>
                <a:gd name="T3" fmla="*/ 614 h 614"/>
                <a:gd name="T4" fmla="*/ 1194 w 1194"/>
                <a:gd name="T5" fmla="*/ 305 h 614"/>
                <a:gd name="T6" fmla="*/ 1176 w 1194"/>
                <a:gd name="T7" fmla="*/ 297 h 614"/>
                <a:gd name="T8" fmla="*/ 563 w 1194"/>
                <a:gd name="T9" fmla="*/ 21 h 614"/>
                <a:gd name="T10" fmla="*/ 485 w 1194"/>
                <a:gd name="T11" fmla="*/ 14 h 614"/>
                <a:gd name="T12" fmla="*/ 0 w 1194"/>
                <a:gd name="T13" fmla="*/ 284 h 614"/>
              </a:gdLst>
              <a:ahLst/>
              <a:cxnLst>
                <a:cxn ang="0">
                  <a:pos x="T0" y="T1"/>
                </a:cxn>
                <a:cxn ang="0">
                  <a:pos x="T2" y="T3"/>
                </a:cxn>
                <a:cxn ang="0">
                  <a:pos x="T4" y="T5"/>
                </a:cxn>
                <a:cxn ang="0">
                  <a:pos x="T6" y="T7"/>
                </a:cxn>
                <a:cxn ang="0">
                  <a:pos x="T8" y="T9"/>
                </a:cxn>
                <a:cxn ang="0">
                  <a:pos x="T10" y="T11"/>
                </a:cxn>
                <a:cxn ang="0">
                  <a:pos x="T12" y="T13"/>
                </a:cxn>
              </a:cxnLst>
              <a:rect l="0" t="0" r="r" b="b"/>
              <a:pathLst>
                <a:path w="1194" h="614">
                  <a:moveTo>
                    <a:pt x="0" y="284"/>
                  </a:moveTo>
                  <a:cubicBezTo>
                    <a:pt x="653" y="614"/>
                    <a:pt x="653" y="614"/>
                    <a:pt x="653" y="614"/>
                  </a:cubicBezTo>
                  <a:cubicBezTo>
                    <a:pt x="1194" y="305"/>
                    <a:pt x="1194" y="305"/>
                    <a:pt x="1194" y="305"/>
                  </a:cubicBezTo>
                  <a:cubicBezTo>
                    <a:pt x="1176" y="297"/>
                    <a:pt x="1176" y="297"/>
                    <a:pt x="1176" y="297"/>
                  </a:cubicBezTo>
                  <a:cubicBezTo>
                    <a:pt x="563" y="21"/>
                    <a:pt x="563" y="21"/>
                    <a:pt x="563" y="21"/>
                  </a:cubicBezTo>
                  <a:cubicBezTo>
                    <a:pt x="563" y="21"/>
                    <a:pt x="521" y="0"/>
                    <a:pt x="485" y="14"/>
                  </a:cubicBezTo>
                  <a:cubicBezTo>
                    <a:pt x="450" y="29"/>
                    <a:pt x="0" y="284"/>
                    <a:pt x="0" y="284"/>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0"/>
            <p:cNvSpPr>
              <a:spLocks/>
            </p:cNvSpPr>
            <p:nvPr userDrawn="1"/>
          </p:nvSpPr>
          <p:spPr bwMode="auto">
            <a:xfrm>
              <a:off x="7797801" y="1733550"/>
              <a:ext cx="1041400" cy="609600"/>
            </a:xfrm>
            <a:custGeom>
              <a:avLst/>
              <a:gdLst>
                <a:gd name="T0" fmla="*/ 653 w 656"/>
                <a:gd name="T1" fmla="*/ 330 h 384"/>
                <a:gd name="T2" fmla="*/ 0 w 656"/>
                <a:gd name="T3" fmla="*/ 0 h 384"/>
                <a:gd name="T4" fmla="*/ 3 w 656"/>
                <a:gd name="T5" fmla="*/ 50 h 384"/>
                <a:gd name="T6" fmla="*/ 656 w 656"/>
                <a:gd name="T7" fmla="*/ 384 h 384"/>
                <a:gd name="T8" fmla="*/ 653 w 656"/>
                <a:gd name="T9" fmla="*/ 330 h 384"/>
              </a:gdLst>
              <a:ahLst/>
              <a:cxnLst>
                <a:cxn ang="0">
                  <a:pos x="T0" y="T1"/>
                </a:cxn>
                <a:cxn ang="0">
                  <a:pos x="T2" y="T3"/>
                </a:cxn>
                <a:cxn ang="0">
                  <a:pos x="T4" y="T5"/>
                </a:cxn>
                <a:cxn ang="0">
                  <a:pos x="T6" y="T7"/>
                </a:cxn>
                <a:cxn ang="0">
                  <a:pos x="T8" y="T9"/>
                </a:cxn>
              </a:cxnLst>
              <a:rect l="0" t="0" r="r" b="b"/>
              <a:pathLst>
                <a:path w="656" h="384">
                  <a:moveTo>
                    <a:pt x="653" y="330"/>
                  </a:moveTo>
                  <a:lnTo>
                    <a:pt x="0" y="0"/>
                  </a:lnTo>
                  <a:lnTo>
                    <a:pt x="3" y="50"/>
                  </a:lnTo>
                  <a:lnTo>
                    <a:pt x="656" y="384"/>
                  </a:lnTo>
                  <a:lnTo>
                    <a:pt x="653" y="33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1"/>
            <p:cNvSpPr>
              <a:spLocks/>
            </p:cNvSpPr>
            <p:nvPr userDrawn="1"/>
          </p:nvSpPr>
          <p:spPr bwMode="auto">
            <a:xfrm>
              <a:off x="7813676" y="2058988"/>
              <a:ext cx="1039813" cy="619125"/>
            </a:xfrm>
            <a:custGeom>
              <a:avLst/>
              <a:gdLst>
                <a:gd name="T0" fmla="*/ 0 w 655"/>
                <a:gd name="T1" fmla="*/ 0 h 390"/>
                <a:gd name="T2" fmla="*/ 2 w 655"/>
                <a:gd name="T3" fmla="*/ 44 h 390"/>
                <a:gd name="T4" fmla="*/ 655 w 655"/>
                <a:gd name="T5" fmla="*/ 390 h 390"/>
                <a:gd name="T6" fmla="*/ 653 w 655"/>
                <a:gd name="T7" fmla="*/ 342 h 390"/>
                <a:gd name="T8" fmla="*/ 0 w 655"/>
                <a:gd name="T9" fmla="*/ 0 h 390"/>
              </a:gdLst>
              <a:ahLst/>
              <a:cxnLst>
                <a:cxn ang="0">
                  <a:pos x="T0" y="T1"/>
                </a:cxn>
                <a:cxn ang="0">
                  <a:pos x="T2" y="T3"/>
                </a:cxn>
                <a:cxn ang="0">
                  <a:pos x="T4" y="T5"/>
                </a:cxn>
                <a:cxn ang="0">
                  <a:pos x="T6" y="T7"/>
                </a:cxn>
                <a:cxn ang="0">
                  <a:pos x="T8" y="T9"/>
                </a:cxn>
              </a:cxnLst>
              <a:rect l="0" t="0" r="r" b="b"/>
              <a:pathLst>
                <a:path w="655" h="390">
                  <a:moveTo>
                    <a:pt x="0" y="0"/>
                  </a:moveTo>
                  <a:lnTo>
                    <a:pt x="2" y="44"/>
                  </a:lnTo>
                  <a:lnTo>
                    <a:pt x="655" y="390"/>
                  </a:lnTo>
                  <a:lnTo>
                    <a:pt x="653" y="342"/>
                  </a:lnTo>
                  <a:lnTo>
                    <a:pt x="0"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
            <p:cNvSpPr>
              <a:spLocks/>
            </p:cNvSpPr>
            <p:nvPr userDrawn="1"/>
          </p:nvSpPr>
          <p:spPr bwMode="auto">
            <a:xfrm>
              <a:off x="8834438" y="1733550"/>
              <a:ext cx="949325" cy="944563"/>
            </a:xfrm>
            <a:custGeom>
              <a:avLst/>
              <a:gdLst>
                <a:gd name="T0" fmla="*/ 1 w 599"/>
                <a:gd name="T1" fmla="*/ 384 h 595"/>
                <a:gd name="T2" fmla="*/ 476 w 599"/>
                <a:gd name="T3" fmla="*/ 73 h 595"/>
                <a:gd name="T4" fmla="*/ 553 w 599"/>
                <a:gd name="T5" fmla="*/ 88 h 595"/>
                <a:gd name="T6" fmla="*/ 494 w 599"/>
                <a:gd name="T7" fmla="*/ 246 h 595"/>
                <a:gd name="T8" fmla="*/ 10 w 599"/>
                <a:gd name="T9" fmla="*/ 547 h 595"/>
                <a:gd name="T10" fmla="*/ 12 w 599"/>
                <a:gd name="T11" fmla="*/ 595 h 595"/>
                <a:gd name="T12" fmla="*/ 508 w 599"/>
                <a:gd name="T13" fmla="*/ 278 h 595"/>
                <a:gd name="T14" fmla="*/ 592 w 599"/>
                <a:gd name="T15" fmla="*/ 117 h 595"/>
                <a:gd name="T16" fmla="*/ 484 w 599"/>
                <a:gd name="T17" fmla="*/ 22 h 595"/>
                <a:gd name="T18" fmla="*/ 0 w 599"/>
                <a:gd name="T19" fmla="*/ 330 h 595"/>
                <a:gd name="T20" fmla="*/ 1 w 599"/>
                <a:gd name="T21" fmla="*/ 38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9" h="595">
                  <a:moveTo>
                    <a:pt x="1" y="384"/>
                  </a:moveTo>
                  <a:cubicBezTo>
                    <a:pt x="476" y="73"/>
                    <a:pt x="476" y="73"/>
                    <a:pt x="476" y="73"/>
                  </a:cubicBezTo>
                  <a:cubicBezTo>
                    <a:pt x="476" y="73"/>
                    <a:pt x="530" y="36"/>
                    <a:pt x="553" y="88"/>
                  </a:cubicBezTo>
                  <a:cubicBezTo>
                    <a:pt x="576" y="140"/>
                    <a:pt x="533" y="218"/>
                    <a:pt x="494" y="246"/>
                  </a:cubicBezTo>
                  <a:cubicBezTo>
                    <a:pt x="10" y="547"/>
                    <a:pt x="10" y="547"/>
                    <a:pt x="10" y="547"/>
                  </a:cubicBezTo>
                  <a:cubicBezTo>
                    <a:pt x="12" y="595"/>
                    <a:pt x="12" y="595"/>
                    <a:pt x="12" y="595"/>
                  </a:cubicBezTo>
                  <a:cubicBezTo>
                    <a:pt x="508" y="278"/>
                    <a:pt x="508" y="278"/>
                    <a:pt x="508" y="278"/>
                  </a:cubicBezTo>
                  <a:cubicBezTo>
                    <a:pt x="508" y="278"/>
                    <a:pt x="599" y="205"/>
                    <a:pt x="592" y="117"/>
                  </a:cubicBezTo>
                  <a:cubicBezTo>
                    <a:pt x="585" y="30"/>
                    <a:pt x="525" y="0"/>
                    <a:pt x="484" y="22"/>
                  </a:cubicBezTo>
                  <a:cubicBezTo>
                    <a:pt x="0" y="330"/>
                    <a:pt x="0" y="330"/>
                    <a:pt x="0" y="330"/>
                  </a:cubicBezTo>
                  <a:lnTo>
                    <a:pt x="1" y="384"/>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3"/>
            <p:cNvSpPr>
              <a:spLocks/>
            </p:cNvSpPr>
            <p:nvPr userDrawn="1"/>
          </p:nvSpPr>
          <p:spPr bwMode="auto">
            <a:xfrm>
              <a:off x="7797801" y="1282700"/>
              <a:ext cx="1868488" cy="477838"/>
            </a:xfrm>
            <a:custGeom>
              <a:avLst/>
              <a:gdLst>
                <a:gd name="T0" fmla="*/ 0 w 1178"/>
                <a:gd name="T1" fmla="*/ 284 h 301"/>
                <a:gd name="T2" fmla="*/ 1178 w 1178"/>
                <a:gd name="T3" fmla="*/ 301 h 301"/>
                <a:gd name="T4" fmla="*/ 1176 w 1178"/>
                <a:gd name="T5" fmla="*/ 297 h 301"/>
                <a:gd name="T6" fmla="*/ 563 w 1178"/>
                <a:gd name="T7" fmla="*/ 21 h 301"/>
                <a:gd name="T8" fmla="*/ 485 w 1178"/>
                <a:gd name="T9" fmla="*/ 14 h 301"/>
                <a:gd name="T10" fmla="*/ 0 w 1178"/>
                <a:gd name="T11" fmla="*/ 284 h 301"/>
              </a:gdLst>
              <a:ahLst/>
              <a:cxnLst>
                <a:cxn ang="0">
                  <a:pos x="T0" y="T1"/>
                </a:cxn>
                <a:cxn ang="0">
                  <a:pos x="T2" y="T3"/>
                </a:cxn>
                <a:cxn ang="0">
                  <a:pos x="T4" y="T5"/>
                </a:cxn>
                <a:cxn ang="0">
                  <a:pos x="T6" y="T7"/>
                </a:cxn>
                <a:cxn ang="0">
                  <a:pos x="T8" y="T9"/>
                </a:cxn>
                <a:cxn ang="0">
                  <a:pos x="T10" y="T11"/>
                </a:cxn>
              </a:cxnLst>
              <a:rect l="0" t="0" r="r" b="b"/>
              <a:pathLst>
                <a:path w="1178" h="301">
                  <a:moveTo>
                    <a:pt x="0" y="284"/>
                  </a:moveTo>
                  <a:cubicBezTo>
                    <a:pt x="1178" y="301"/>
                    <a:pt x="1178" y="301"/>
                    <a:pt x="1178" y="301"/>
                  </a:cubicBezTo>
                  <a:cubicBezTo>
                    <a:pt x="1176" y="297"/>
                    <a:pt x="1176" y="297"/>
                    <a:pt x="1176" y="297"/>
                  </a:cubicBezTo>
                  <a:cubicBezTo>
                    <a:pt x="563" y="21"/>
                    <a:pt x="563" y="21"/>
                    <a:pt x="563" y="21"/>
                  </a:cubicBezTo>
                  <a:cubicBezTo>
                    <a:pt x="563" y="21"/>
                    <a:pt x="521" y="0"/>
                    <a:pt x="485" y="14"/>
                  </a:cubicBezTo>
                  <a:cubicBezTo>
                    <a:pt x="450" y="29"/>
                    <a:pt x="0" y="284"/>
                    <a:pt x="0" y="284"/>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4"/>
            <p:cNvSpPr>
              <a:spLocks/>
            </p:cNvSpPr>
            <p:nvPr userDrawn="1"/>
          </p:nvSpPr>
          <p:spPr bwMode="auto">
            <a:xfrm>
              <a:off x="6721476" y="3371850"/>
              <a:ext cx="2201863" cy="901700"/>
            </a:xfrm>
            <a:custGeom>
              <a:avLst/>
              <a:gdLst>
                <a:gd name="T0" fmla="*/ 1387 w 1387"/>
                <a:gd name="T1" fmla="*/ 136 h 568"/>
                <a:gd name="T2" fmla="*/ 1302 w 1387"/>
                <a:gd name="T3" fmla="*/ 96 h 568"/>
                <a:gd name="T4" fmla="*/ 129 w 1387"/>
                <a:gd name="T5" fmla="*/ 0 h 568"/>
                <a:gd name="T6" fmla="*/ 67 w 1387"/>
                <a:gd name="T7" fmla="*/ 164 h 568"/>
                <a:gd name="T8" fmla="*/ 689 w 1387"/>
                <a:gd name="T9" fmla="*/ 568 h 568"/>
                <a:gd name="T10" fmla="*/ 1387 w 1387"/>
                <a:gd name="T11" fmla="*/ 136 h 568"/>
              </a:gdLst>
              <a:ahLst/>
              <a:cxnLst>
                <a:cxn ang="0">
                  <a:pos x="T0" y="T1"/>
                </a:cxn>
                <a:cxn ang="0">
                  <a:pos x="T2" y="T3"/>
                </a:cxn>
                <a:cxn ang="0">
                  <a:pos x="T4" y="T5"/>
                </a:cxn>
                <a:cxn ang="0">
                  <a:pos x="T6" y="T7"/>
                </a:cxn>
                <a:cxn ang="0">
                  <a:pos x="T8" y="T9"/>
                </a:cxn>
                <a:cxn ang="0">
                  <a:pos x="T10" y="T11"/>
                </a:cxn>
              </a:cxnLst>
              <a:rect l="0" t="0" r="r" b="b"/>
              <a:pathLst>
                <a:path w="1387" h="568">
                  <a:moveTo>
                    <a:pt x="1387" y="136"/>
                  </a:moveTo>
                  <a:cubicBezTo>
                    <a:pt x="1302" y="96"/>
                    <a:pt x="1302" y="96"/>
                    <a:pt x="1302" y="96"/>
                  </a:cubicBezTo>
                  <a:cubicBezTo>
                    <a:pt x="129" y="0"/>
                    <a:pt x="129" y="0"/>
                    <a:pt x="129" y="0"/>
                  </a:cubicBezTo>
                  <a:cubicBezTo>
                    <a:pt x="129" y="0"/>
                    <a:pt x="0" y="56"/>
                    <a:pt x="67" y="164"/>
                  </a:cubicBezTo>
                  <a:cubicBezTo>
                    <a:pt x="157" y="309"/>
                    <a:pt x="689" y="568"/>
                    <a:pt x="689" y="568"/>
                  </a:cubicBezTo>
                  <a:lnTo>
                    <a:pt x="1387" y="136"/>
                  </a:lnTo>
                  <a:close/>
                </a:path>
              </a:pathLst>
            </a:custGeom>
            <a:solidFill>
              <a:srgbClr val="D61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
            <p:cNvSpPr>
              <a:spLocks/>
            </p:cNvSpPr>
            <p:nvPr userDrawn="1"/>
          </p:nvSpPr>
          <p:spPr bwMode="auto">
            <a:xfrm>
              <a:off x="6958013" y="3300413"/>
              <a:ext cx="1911350" cy="865188"/>
            </a:xfrm>
            <a:custGeom>
              <a:avLst/>
              <a:gdLst>
                <a:gd name="T0" fmla="*/ 1204 w 1204"/>
                <a:gd name="T1" fmla="*/ 20 h 545"/>
                <a:gd name="T2" fmla="*/ 1204 w 1204"/>
                <a:gd name="T3" fmla="*/ 164 h 545"/>
                <a:gd name="T4" fmla="*/ 540 w 1204"/>
                <a:gd name="T5" fmla="*/ 545 h 545"/>
                <a:gd name="T6" fmla="*/ 3 w 1204"/>
                <a:gd name="T7" fmla="*/ 247 h 545"/>
                <a:gd name="T8" fmla="*/ 0 w 1204"/>
                <a:gd name="T9" fmla="*/ 82 h 545"/>
                <a:gd name="T10" fmla="*/ 554 w 1204"/>
                <a:gd name="T11" fmla="*/ 376 h 545"/>
                <a:gd name="T12" fmla="*/ 1201 w 1204"/>
                <a:gd name="T13" fmla="*/ 0 h 545"/>
                <a:gd name="T14" fmla="*/ 1204 w 1204"/>
                <a:gd name="T15" fmla="*/ 20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4" h="545">
                  <a:moveTo>
                    <a:pt x="1204" y="20"/>
                  </a:moveTo>
                  <a:lnTo>
                    <a:pt x="1204" y="164"/>
                  </a:lnTo>
                  <a:lnTo>
                    <a:pt x="540" y="545"/>
                  </a:lnTo>
                  <a:lnTo>
                    <a:pt x="3" y="247"/>
                  </a:lnTo>
                  <a:lnTo>
                    <a:pt x="0" y="82"/>
                  </a:lnTo>
                  <a:lnTo>
                    <a:pt x="554" y="376"/>
                  </a:lnTo>
                  <a:lnTo>
                    <a:pt x="1201" y="0"/>
                  </a:lnTo>
                  <a:lnTo>
                    <a:pt x="120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p:cNvSpPr>
              <a:spLocks/>
            </p:cNvSpPr>
            <p:nvPr userDrawn="1"/>
          </p:nvSpPr>
          <p:spPr bwMode="auto">
            <a:xfrm>
              <a:off x="6854826" y="2779713"/>
              <a:ext cx="2068513" cy="1076325"/>
            </a:xfrm>
            <a:custGeom>
              <a:avLst/>
              <a:gdLst>
                <a:gd name="T0" fmla="*/ 1303 w 1303"/>
                <a:gd name="T1" fmla="*/ 285 h 678"/>
                <a:gd name="T2" fmla="*/ 606 w 1303"/>
                <a:gd name="T3" fmla="*/ 678 h 678"/>
                <a:gd name="T4" fmla="*/ 0 w 1303"/>
                <a:gd name="T5" fmla="*/ 367 h 678"/>
                <a:gd name="T6" fmla="*/ 20 w 1303"/>
                <a:gd name="T7" fmla="*/ 357 h 678"/>
                <a:gd name="T8" fmla="*/ 675 w 1303"/>
                <a:gd name="T9" fmla="*/ 26 h 678"/>
                <a:gd name="T10" fmla="*/ 760 w 1303"/>
                <a:gd name="T11" fmla="*/ 14 h 678"/>
                <a:gd name="T12" fmla="*/ 1303 w 1303"/>
                <a:gd name="T13" fmla="*/ 285 h 678"/>
              </a:gdLst>
              <a:ahLst/>
              <a:cxnLst>
                <a:cxn ang="0">
                  <a:pos x="T0" y="T1"/>
                </a:cxn>
                <a:cxn ang="0">
                  <a:pos x="T2" y="T3"/>
                </a:cxn>
                <a:cxn ang="0">
                  <a:pos x="T4" y="T5"/>
                </a:cxn>
                <a:cxn ang="0">
                  <a:pos x="T6" y="T7"/>
                </a:cxn>
                <a:cxn ang="0">
                  <a:pos x="T8" y="T9"/>
                </a:cxn>
                <a:cxn ang="0">
                  <a:pos x="T10" y="T11"/>
                </a:cxn>
                <a:cxn ang="0">
                  <a:pos x="T12" y="T13"/>
                </a:cxn>
              </a:cxnLst>
              <a:rect l="0" t="0" r="r" b="b"/>
              <a:pathLst>
                <a:path w="1303" h="678">
                  <a:moveTo>
                    <a:pt x="1303" y="285"/>
                  </a:moveTo>
                  <a:cubicBezTo>
                    <a:pt x="606" y="678"/>
                    <a:pt x="606" y="678"/>
                    <a:pt x="606" y="678"/>
                  </a:cubicBezTo>
                  <a:cubicBezTo>
                    <a:pt x="0" y="367"/>
                    <a:pt x="0" y="367"/>
                    <a:pt x="0" y="367"/>
                  </a:cubicBezTo>
                  <a:cubicBezTo>
                    <a:pt x="20" y="357"/>
                    <a:pt x="20" y="357"/>
                    <a:pt x="20" y="357"/>
                  </a:cubicBezTo>
                  <a:cubicBezTo>
                    <a:pt x="675" y="26"/>
                    <a:pt x="675" y="26"/>
                    <a:pt x="675" y="26"/>
                  </a:cubicBezTo>
                  <a:cubicBezTo>
                    <a:pt x="675" y="26"/>
                    <a:pt x="720" y="0"/>
                    <a:pt x="760" y="14"/>
                  </a:cubicBezTo>
                  <a:cubicBezTo>
                    <a:pt x="800" y="28"/>
                    <a:pt x="1303" y="285"/>
                    <a:pt x="1303" y="285"/>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7"/>
            <p:cNvSpPr>
              <a:spLocks/>
            </p:cNvSpPr>
            <p:nvPr userDrawn="1"/>
          </p:nvSpPr>
          <p:spPr bwMode="auto">
            <a:xfrm>
              <a:off x="7816851" y="3232150"/>
              <a:ext cx="1106488" cy="717550"/>
            </a:xfrm>
            <a:custGeom>
              <a:avLst/>
              <a:gdLst>
                <a:gd name="T0" fmla="*/ 0 w 697"/>
                <a:gd name="T1" fmla="*/ 393 h 452"/>
                <a:gd name="T2" fmla="*/ 697 w 697"/>
                <a:gd name="T3" fmla="*/ 0 h 452"/>
                <a:gd name="T4" fmla="*/ 697 w 697"/>
                <a:gd name="T5" fmla="*/ 54 h 452"/>
                <a:gd name="T6" fmla="*/ 0 w 697"/>
                <a:gd name="T7" fmla="*/ 452 h 452"/>
                <a:gd name="T8" fmla="*/ 0 w 697"/>
                <a:gd name="T9" fmla="*/ 393 h 452"/>
              </a:gdLst>
              <a:ahLst/>
              <a:cxnLst>
                <a:cxn ang="0">
                  <a:pos x="T0" y="T1"/>
                </a:cxn>
                <a:cxn ang="0">
                  <a:pos x="T2" y="T3"/>
                </a:cxn>
                <a:cxn ang="0">
                  <a:pos x="T4" y="T5"/>
                </a:cxn>
                <a:cxn ang="0">
                  <a:pos x="T6" y="T7"/>
                </a:cxn>
                <a:cxn ang="0">
                  <a:pos x="T8" y="T9"/>
                </a:cxn>
              </a:cxnLst>
              <a:rect l="0" t="0" r="r" b="b"/>
              <a:pathLst>
                <a:path w="697" h="452">
                  <a:moveTo>
                    <a:pt x="0" y="393"/>
                  </a:moveTo>
                  <a:lnTo>
                    <a:pt x="697" y="0"/>
                  </a:lnTo>
                  <a:lnTo>
                    <a:pt x="697" y="54"/>
                  </a:lnTo>
                  <a:lnTo>
                    <a:pt x="0" y="452"/>
                  </a:lnTo>
                  <a:lnTo>
                    <a:pt x="0" y="393"/>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8"/>
            <p:cNvSpPr>
              <a:spLocks/>
            </p:cNvSpPr>
            <p:nvPr userDrawn="1"/>
          </p:nvSpPr>
          <p:spPr bwMode="auto">
            <a:xfrm>
              <a:off x="7816851" y="3587750"/>
              <a:ext cx="1106488" cy="728663"/>
            </a:xfrm>
            <a:custGeom>
              <a:avLst/>
              <a:gdLst>
                <a:gd name="T0" fmla="*/ 697 w 697"/>
                <a:gd name="T1" fmla="*/ 0 h 459"/>
                <a:gd name="T2" fmla="*/ 697 w 697"/>
                <a:gd name="T3" fmla="*/ 49 h 459"/>
                <a:gd name="T4" fmla="*/ 0 w 697"/>
                <a:gd name="T5" fmla="*/ 459 h 459"/>
                <a:gd name="T6" fmla="*/ 0 w 697"/>
                <a:gd name="T7" fmla="*/ 407 h 459"/>
                <a:gd name="T8" fmla="*/ 697 w 697"/>
                <a:gd name="T9" fmla="*/ 0 h 459"/>
              </a:gdLst>
              <a:ahLst/>
              <a:cxnLst>
                <a:cxn ang="0">
                  <a:pos x="T0" y="T1"/>
                </a:cxn>
                <a:cxn ang="0">
                  <a:pos x="T2" y="T3"/>
                </a:cxn>
                <a:cxn ang="0">
                  <a:pos x="T4" y="T5"/>
                </a:cxn>
                <a:cxn ang="0">
                  <a:pos x="T6" y="T7"/>
                </a:cxn>
                <a:cxn ang="0">
                  <a:pos x="T8" y="T9"/>
                </a:cxn>
              </a:cxnLst>
              <a:rect l="0" t="0" r="r" b="b"/>
              <a:pathLst>
                <a:path w="697" h="459">
                  <a:moveTo>
                    <a:pt x="697" y="0"/>
                  </a:moveTo>
                  <a:lnTo>
                    <a:pt x="697" y="49"/>
                  </a:lnTo>
                  <a:lnTo>
                    <a:pt x="0" y="459"/>
                  </a:lnTo>
                  <a:lnTo>
                    <a:pt x="0" y="407"/>
                  </a:lnTo>
                  <a:lnTo>
                    <a:pt x="697"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9"/>
            <p:cNvSpPr>
              <a:spLocks/>
            </p:cNvSpPr>
            <p:nvPr userDrawn="1"/>
          </p:nvSpPr>
          <p:spPr bwMode="auto">
            <a:xfrm>
              <a:off x="6767513" y="3324225"/>
              <a:ext cx="1052513" cy="992188"/>
            </a:xfrm>
            <a:custGeom>
              <a:avLst/>
              <a:gdLst>
                <a:gd name="T0" fmla="*/ 663 w 663"/>
                <a:gd name="T1" fmla="*/ 394 h 625"/>
                <a:gd name="T2" fmla="*/ 128 w 663"/>
                <a:gd name="T3" fmla="*/ 77 h 625"/>
                <a:gd name="T4" fmla="*/ 46 w 663"/>
                <a:gd name="T5" fmla="*/ 98 h 625"/>
                <a:gd name="T6" fmla="*/ 117 w 663"/>
                <a:gd name="T7" fmla="*/ 267 h 625"/>
                <a:gd name="T8" fmla="*/ 661 w 663"/>
                <a:gd name="T9" fmla="*/ 573 h 625"/>
                <a:gd name="T10" fmla="*/ 661 w 663"/>
                <a:gd name="T11" fmla="*/ 625 h 625"/>
                <a:gd name="T12" fmla="*/ 104 w 663"/>
                <a:gd name="T13" fmla="*/ 303 h 625"/>
                <a:gd name="T14" fmla="*/ 4 w 663"/>
                <a:gd name="T15" fmla="*/ 132 h 625"/>
                <a:gd name="T16" fmla="*/ 117 w 663"/>
                <a:gd name="T17" fmla="*/ 23 h 625"/>
                <a:gd name="T18" fmla="*/ 661 w 663"/>
                <a:gd name="T19" fmla="*/ 335 h 625"/>
                <a:gd name="T20" fmla="*/ 663 w 663"/>
                <a:gd name="T21" fmla="*/ 39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625">
                  <a:moveTo>
                    <a:pt x="663" y="394"/>
                  </a:moveTo>
                  <a:cubicBezTo>
                    <a:pt x="128" y="77"/>
                    <a:pt x="128" y="77"/>
                    <a:pt x="128" y="77"/>
                  </a:cubicBezTo>
                  <a:cubicBezTo>
                    <a:pt x="128" y="77"/>
                    <a:pt x="68" y="40"/>
                    <a:pt x="46" y="98"/>
                  </a:cubicBezTo>
                  <a:cubicBezTo>
                    <a:pt x="23" y="156"/>
                    <a:pt x="74" y="239"/>
                    <a:pt x="117" y="267"/>
                  </a:cubicBezTo>
                  <a:cubicBezTo>
                    <a:pt x="661" y="573"/>
                    <a:pt x="661" y="573"/>
                    <a:pt x="661" y="573"/>
                  </a:cubicBezTo>
                  <a:cubicBezTo>
                    <a:pt x="661" y="625"/>
                    <a:pt x="661" y="625"/>
                    <a:pt x="661" y="625"/>
                  </a:cubicBezTo>
                  <a:cubicBezTo>
                    <a:pt x="104" y="303"/>
                    <a:pt x="104" y="303"/>
                    <a:pt x="104" y="303"/>
                  </a:cubicBezTo>
                  <a:cubicBezTo>
                    <a:pt x="104" y="303"/>
                    <a:pt x="0" y="228"/>
                    <a:pt x="4" y="132"/>
                  </a:cubicBezTo>
                  <a:cubicBezTo>
                    <a:pt x="8" y="36"/>
                    <a:pt x="72" y="0"/>
                    <a:pt x="117" y="23"/>
                  </a:cubicBezTo>
                  <a:cubicBezTo>
                    <a:pt x="661" y="335"/>
                    <a:pt x="661" y="335"/>
                    <a:pt x="661" y="335"/>
                  </a:cubicBezTo>
                  <a:lnTo>
                    <a:pt x="663" y="394"/>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
            <p:cNvSpPr>
              <a:spLocks/>
            </p:cNvSpPr>
            <p:nvPr userDrawn="1"/>
          </p:nvSpPr>
          <p:spPr bwMode="auto">
            <a:xfrm>
              <a:off x="6881813" y="2779713"/>
              <a:ext cx="2041525" cy="574675"/>
            </a:xfrm>
            <a:custGeom>
              <a:avLst/>
              <a:gdLst>
                <a:gd name="T0" fmla="*/ 1286 w 1286"/>
                <a:gd name="T1" fmla="*/ 285 h 362"/>
                <a:gd name="T2" fmla="*/ 0 w 1286"/>
                <a:gd name="T3" fmla="*/ 362 h 362"/>
                <a:gd name="T4" fmla="*/ 3 w 1286"/>
                <a:gd name="T5" fmla="*/ 357 h 362"/>
                <a:gd name="T6" fmla="*/ 658 w 1286"/>
                <a:gd name="T7" fmla="*/ 26 h 362"/>
                <a:gd name="T8" fmla="*/ 743 w 1286"/>
                <a:gd name="T9" fmla="*/ 14 h 362"/>
                <a:gd name="T10" fmla="*/ 1286 w 1286"/>
                <a:gd name="T11" fmla="*/ 285 h 362"/>
              </a:gdLst>
              <a:ahLst/>
              <a:cxnLst>
                <a:cxn ang="0">
                  <a:pos x="T0" y="T1"/>
                </a:cxn>
                <a:cxn ang="0">
                  <a:pos x="T2" y="T3"/>
                </a:cxn>
                <a:cxn ang="0">
                  <a:pos x="T4" y="T5"/>
                </a:cxn>
                <a:cxn ang="0">
                  <a:pos x="T6" y="T7"/>
                </a:cxn>
                <a:cxn ang="0">
                  <a:pos x="T8" y="T9"/>
                </a:cxn>
                <a:cxn ang="0">
                  <a:pos x="T10" y="T11"/>
                </a:cxn>
              </a:cxnLst>
              <a:rect l="0" t="0" r="r" b="b"/>
              <a:pathLst>
                <a:path w="1286" h="362">
                  <a:moveTo>
                    <a:pt x="1286" y="285"/>
                  </a:moveTo>
                  <a:cubicBezTo>
                    <a:pt x="0" y="362"/>
                    <a:pt x="0" y="362"/>
                    <a:pt x="0" y="362"/>
                  </a:cubicBezTo>
                  <a:cubicBezTo>
                    <a:pt x="3" y="357"/>
                    <a:pt x="3" y="357"/>
                    <a:pt x="3" y="357"/>
                  </a:cubicBezTo>
                  <a:cubicBezTo>
                    <a:pt x="658" y="26"/>
                    <a:pt x="658" y="26"/>
                    <a:pt x="658" y="26"/>
                  </a:cubicBezTo>
                  <a:cubicBezTo>
                    <a:pt x="658" y="26"/>
                    <a:pt x="703" y="0"/>
                    <a:pt x="743" y="14"/>
                  </a:cubicBezTo>
                  <a:cubicBezTo>
                    <a:pt x="783" y="28"/>
                    <a:pt x="1286" y="285"/>
                    <a:pt x="1286" y="285"/>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
            <p:cNvSpPr>
              <a:spLocks/>
            </p:cNvSpPr>
            <p:nvPr userDrawn="1"/>
          </p:nvSpPr>
          <p:spPr bwMode="auto">
            <a:xfrm>
              <a:off x="8259763" y="2168525"/>
              <a:ext cx="382588" cy="222250"/>
            </a:xfrm>
            <a:custGeom>
              <a:avLst/>
              <a:gdLst>
                <a:gd name="T0" fmla="*/ 1 w 241"/>
                <a:gd name="T1" fmla="*/ 34 h 140"/>
                <a:gd name="T2" fmla="*/ 7 w 241"/>
                <a:gd name="T3" fmla="*/ 16 h 140"/>
                <a:gd name="T4" fmla="*/ 7 w 241"/>
                <a:gd name="T5" fmla="*/ 16 h 140"/>
                <a:gd name="T6" fmla="*/ 17 w 241"/>
                <a:gd name="T7" fmla="*/ 0 h 140"/>
                <a:gd name="T8" fmla="*/ 240 w 241"/>
                <a:gd name="T9" fmla="*/ 106 h 140"/>
                <a:gd name="T10" fmla="*/ 234 w 241"/>
                <a:gd name="T11" fmla="*/ 123 h 140"/>
                <a:gd name="T12" fmla="*/ 234 w 241"/>
                <a:gd name="T13" fmla="*/ 123 h 140"/>
                <a:gd name="T14" fmla="*/ 224 w 241"/>
                <a:gd name="T15" fmla="*/ 139 h 140"/>
                <a:gd name="T16" fmla="*/ 1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1" y="34"/>
                  </a:moveTo>
                  <a:cubicBezTo>
                    <a:pt x="0" y="33"/>
                    <a:pt x="2" y="25"/>
                    <a:pt x="7" y="16"/>
                  </a:cubicBezTo>
                  <a:cubicBezTo>
                    <a:pt x="7" y="16"/>
                    <a:pt x="7" y="16"/>
                    <a:pt x="7" y="16"/>
                  </a:cubicBezTo>
                  <a:cubicBezTo>
                    <a:pt x="11" y="7"/>
                    <a:pt x="16" y="0"/>
                    <a:pt x="17" y="0"/>
                  </a:cubicBezTo>
                  <a:cubicBezTo>
                    <a:pt x="240" y="106"/>
                    <a:pt x="240" y="106"/>
                    <a:pt x="240" y="106"/>
                  </a:cubicBezTo>
                  <a:cubicBezTo>
                    <a:pt x="241" y="106"/>
                    <a:pt x="239" y="114"/>
                    <a:pt x="234" y="123"/>
                  </a:cubicBezTo>
                  <a:cubicBezTo>
                    <a:pt x="234" y="123"/>
                    <a:pt x="234" y="123"/>
                    <a:pt x="234" y="123"/>
                  </a:cubicBezTo>
                  <a:cubicBezTo>
                    <a:pt x="230" y="133"/>
                    <a:pt x="225" y="140"/>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3" name="Freeform 52"/>
            <p:cNvSpPr>
              <a:spLocks/>
            </p:cNvSpPr>
            <p:nvPr userDrawn="1"/>
          </p:nvSpPr>
          <p:spPr bwMode="auto">
            <a:xfrm>
              <a:off x="8191501" y="2311400"/>
              <a:ext cx="382588" cy="222250"/>
            </a:xfrm>
            <a:custGeom>
              <a:avLst/>
              <a:gdLst>
                <a:gd name="T0" fmla="*/ 2 w 241"/>
                <a:gd name="T1" fmla="*/ 34 h 140"/>
                <a:gd name="T2" fmla="*/ 7 w 241"/>
                <a:gd name="T3" fmla="*/ 17 h 140"/>
                <a:gd name="T4" fmla="*/ 7 w 241"/>
                <a:gd name="T5" fmla="*/ 17 h 140"/>
                <a:gd name="T6" fmla="*/ 17 w 241"/>
                <a:gd name="T7" fmla="*/ 1 h 140"/>
                <a:gd name="T8" fmla="*/ 240 w 241"/>
                <a:gd name="T9" fmla="*/ 106 h 140"/>
                <a:gd name="T10" fmla="*/ 235 w 241"/>
                <a:gd name="T11" fmla="*/ 124 h 140"/>
                <a:gd name="T12" fmla="*/ 235 w 241"/>
                <a:gd name="T13" fmla="*/ 124 h 140"/>
                <a:gd name="T14" fmla="*/ 224 w 241"/>
                <a:gd name="T15" fmla="*/ 139 h 140"/>
                <a:gd name="T16" fmla="*/ 2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 y="34"/>
                  </a:moveTo>
                  <a:cubicBezTo>
                    <a:pt x="0" y="34"/>
                    <a:pt x="3" y="26"/>
                    <a:pt x="7" y="17"/>
                  </a:cubicBezTo>
                  <a:cubicBezTo>
                    <a:pt x="7" y="17"/>
                    <a:pt x="7" y="17"/>
                    <a:pt x="7" y="17"/>
                  </a:cubicBezTo>
                  <a:cubicBezTo>
                    <a:pt x="11" y="7"/>
                    <a:pt x="16" y="0"/>
                    <a:pt x="17" y="1"/>
                  </a:cubicBezTo>
                  <a:cubicBezTo>
                    <a:pt x="240" y="106"/>
                    <a:pt x="240" y="106"/>
                    <a:pt x="240" y="106"/>
                  </a:cubicBezTo>
                  <a:cubicBezTo>
                    <a:pt x="241" y="107"/>
                    <a:pt x="239" y="115"/>
                    <a:pt x="235" y="124"/>
                  </a:cubicBezTo>
                  <a:cubicBezTo>
                    <a:pt x="235" y="124"/>
                    <a:pt x="235" y="124"/>
                    <a:pt x="235" y="124"/>
                  </a:cubicBezTo>
                  <a:cubicBezTo>
                    <a:pt x="230" y="133"/>
                    <a:pt x="226" y="140"/>
                    <a:pt x="224" y="139"/>
                  </a:cubicBezTo>
                  <a:lnTo>
                    <a:pt x="2"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4" name="Freeform 53"/>
            <p:cNvSpPr>
              <a:spLocks/>
            </p:cNvSpPr>
            <p:nvPr userDrawn="1"/>
          </p:nvSpPr>
          <p:spPr bwMode="auto">
            <a:xfrm>
              <a:off x="8124826" y="2455863"/>
              <a:ext cx="382588" cy="220663"/>
            </a:xfrm>
            <a:custGeom>
              <a:avLst/>
              <a:gdLst>
                <a:gd name="T0" fmla="*/ 1 w 241"/>
                <a:gd name="T1" fmla="*/ 34 h 139"/>
                <a:gd name="T2" fmla="*/ 6 w 241"/>
                <a:gd name="T3" fmla="*/ 16 h 139"/>
                <a:gd name="T4" fmla="*/ 6 w 241"/>
                <a:gd name="T5" fmla="*/ 16 h 139"/>
                <a:gd name="T6" fmla="*/ 17 w 241"/>
                <a:gd name="T7" fmla="*/ 0 h 139"/>
                <a:gd name="T8" fmla="*/ 239 w 241"/>
                <a:gd name="T9" fmla="*/ 106 h 139"/>
                <a:gd name="T10" fmla="*/ 234 w 241"/>
                <a:gd name="T11" fmla="*/ 123 h 139"/>
                <a:gd name="T12" fmla="*/ 234 w 241"/>
                <a:gd name="T13" fmla="*/ 123 h 139"/>
                <a:gd name="T14" fmla="*/ 224 w 241"/>
                <a:gd name="T15" fmla="*/ 139 h 139"/>
                <a:gd name="T16" fmla="*/ 1 w 241"/>
                <a:gd name="T17" fmla="*/ 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39">
                  <a:moveTo>
                    <a:pt x="1" y="34"/>
                  </a:moveTo>
                  <a:cubicBezTo>
                    <a:pt x="0" y="33"/>
                    <a:pt x="2" y="25"/>
                    <a:pt x="6" y="16"/>
                  </a:cubicBezTo>
                  <a:cubicBezTo>
                    <a:pt x="6" y="16"/>
                    <a:pt x="6" y="16"/>
                    <a:pt x="6" y="16"/>
                  </a:cubicBezTo>
                  <a:cubicBezTo>
                    <a:pt x="11" y="7"/>
                    <a:pt x="15" y="0"/>
                    <a:pt x="17" y="0"/>
                  </a:cubicBezTo>
                  <a:cubicBezTo>
                    <a:pt x="239" y="106"/>
                    <a:pt x="239" y="106"/>
                    <a:pt x="239" y="106"/>
                  </a:cubicBezTo>
                  <a:cubicBezTo>
                    <a:pt x="241" y="106"/>
                    <a:pt x="238" y="114"/>
                    <a:pt x="234" y="123"/>
                  </a:cubicBezTo>
                  <a:cubicBezTo>
                    <a:pt x="234" y="123"/>
                    <a:pt x="234" y="123"/>
                    <a:pt x="234" y="123"/>
                  </a:cubicBezTo>
                  <a:cubicBezTo>
                    <a:pt x="230" y="133"/>
                    <a:pt x="225" y="139"/>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5" name="Freeform 54"/>
            <p:cNvSpPr>
              <a:spLocks/>
            </p:cNvSpPr>
            <p:nvPr userDrawn="1"/>
          </p:nvSpPr>
          <p:spPr bwMode="auto">
            <a:xfrm>
              <a:off x="8056563" y="2598738"/>
              <a:ext cx="382588" cy="222250"/>
            </a:xfrm>
            <a:custGeom>
              <a:avLst/>
              <a:gdLst>
                <a:gd name="T0" fmla="*/ 1 w 241"/>
                <a:gd name="T1" fmla="*/ 34 h 140"/>
                <a:gd name="T2" fmla="*/ 7 w 241"/>
                <a:gd name="T3" fmla="*/ 16 h 140"/>
                <a:gd name="T4" fmla="*/ 7 w 241"/>
                <a:gd name="T5" fmla="*/ 16 h 140"/>
                <a:gd name="T6" fmla="*/ 17 w 241"/>
                <a:gd name="T7" fmla="*/ 1 h 140"/>
                <a:gd name="T8" fmla="*/ 240 w 241"/>
                <a:gd name="T9" fmla="*/ 106 h 140"/>
                <a:gd name="T10" fmla="*/ 234 w 241"/>
                <a:gd name="T11" fmla="*/ 124 h 140"/>
                <a:gd name="T12" fmla="*/ 234 w 241"/>
                <a:gd name="T13" fmla="*/ 124 h 140"/>
                <a:gd name="T14" fmla="*/ 224 w 241"/>
                <a:gd name="T15" fmla="*/ 139 h 140"/>
                <a:gd name="T16" fmla="*/ 1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1" y="34"/>
                  </a:moveTo>
                  <a:cubicBezTo>
                    <a:pt x="0" y="34"/>
                    <a:pt x="2" y="26"/>
                    <a:pt x="7" y="16"/>
                  </a:cubicBezTo>
                  <a:cubicBezTo>
                    <a:pt x="7" y="16"/>
                    <a:pt x="7" y="16"/>
                    <a:pt x="7" y="16"/>
                  </a:cubicBezTo>
                  <a:cubicBezTo>
                    <a:pt x="11" y="7"/>
                    <a:pt x="16" y="0"/>
                    <a:pt x="17" y="1"/>
                  </a:cubicBezTo>
                  <a:cubicBezTo>
                    <a:pt x="240" y="106"/>
                    <a:pt x="240" y="106"/>
                    <a:pt x="240" y="106"/>
                  </a:cubicBezTo>
                  <a:cubicBezTo>
                    <a:pt x="241" y="107"/>
                    <a:pt x="239" y="115"/>
                    <a:pt x="234" y="124"/>
                  </a:cubicBezTo>
                  <a:cubicBezTo>
                    <a:pt x="234" y="124"/>
                    <a:pt x="234" y="124"/>
                    <a:pt x="234" y="124"/>
                  </a:cubicBezTo>
                  <a:cubicBezTo>
                    <a:pt x="230" y="133"/>
                    <a:pt x="225" y="140"/>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6" name="Freeform 55"/>
            <p:cNvSpPr>
              <a:spLocks/>
            </p:cNvSpPr>
            <p:nvPr userDrawn="1"/>
          </p:nvSpPr>
          <p:spPr bwMode="auto">
            <a:xfrm>
              <a:off x="7988301" y="2743200"/>
              <a:ext cx="382588" cy="220663"/>
            </a:xfrm>
            <a:custGeom>
              <a:avLst/>
              <a:gdLst>
                <a:gd name="T0" fmla="*/ 1 w 241"/>
                <a:gd name="T1" fmla="*/ 34 h 139"/>
                <a:gd name="T2" fmla="*/ 7 w 241"/>
                <a:gd name="T3" fmla="*/ 16 h 139"/>
                <a:gd name="T4" fmla="*/ 7 w 241"/>
                <a:gd name="T5" fmla="*/ 16 h 139"/>
                <a:gd name="T6" fmla="*/ 17 w 241"/>
                <a:gd name="T7" fmla="*/ 0 h 139"/>
                <a:gd name="T8" fmla="*/ 240 w 241"/>
                <a:gd name="T9" fmla="*/ 105 h 139"/>
                <a:gd name="T10" fmla="*/ 235 w 241"/>
                <a:gd name="T11" fmla="*/ 123 h 139"/>
                <a:gd name="T12" fmla="*/ 235 w 241"/>
                <a:gd name="T13" fmla="*/ 123 h 139"/>
                <a:gd name="T14" fmla="*/ 224 w 241"/>
                <a:gd name="T15" fmla="*/ 139 h 139"/>
                <a:gd name="T16" fmla="*/ 1 w 241"/>
                <a:gd name="T17" fmla="*/ 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39">
                  <a:moveTo>
                    <a:pt x="1" y="34"/>
                  </a:moveTo>
                  <a:cubicBezTo>
                    <a:pt x="0" y="33"/>
                    <a:pt x="3" y="25"/>
                    <a:pt x="7" y="16"/>
                  </a:cubicBezTo>
                  <a:cubicBezTo>
                    <a:pt x="7" y="16"/>
                    <a:pt x="7" y="16"/>
                    <a:pt x="7" y="16"/>
                  </a:cubicBezTo>
                  <a:cubicBezTo>
                    <a:pt x="11" y="7"/>
                    <a:pt x="16" y="0"/>
                    <a:pt x="17" y="0"/>
                  </a:cubicBezTo>
                  <a:cubicBezTo>
                    <a:pt x="240" y="105"/>
                    <a:pt x="240" y="105"/>
                    <a:pt x="240" y="105"/>
                  </a:cubicBezTo>
                  <a:cubicBezTo>
                    <a:pt x="241" y="106"/>
                    <a:pt x="239" y="114"/>
                    <a:pt x="235" y="123"/>
                  </a:cubicBezTo>
                  <a:cubicBezTo>
                    <a:pt x="235" y="123"/>
                    <a:pt x="235" y="123"/>
                    <a:pt x="235" y="123"/>
                  </a:cubicBezTo>
                  <a:cubicBezTo>
                    <a:pt x="230" y="132"/>
                    <a:pt x="226" y="139"/>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7" name="Freeform 56"/>
            <p:cNvSpPr>
              <a:spLocks/>
            </p:cNvSpPr>
            <p:nvPr userDrawn="1"/>
          </p:nvSpPr>
          <p:spPr bwMode="auto">
            <a:xfrm>
              <a:off x="7921626" y="2886075"/>
              <a:ext cx="382588" cy="222250"/>
            </a:xfrm>
            <a:custGeom>
              <a:avLst/>
              <a:gdLst>
                <a:gd name="T0" fmla="*/ 1 w 241"/>
                <a:gd name="T1" fmla="*/ 34 h 140"/>
                <a:gd name="T2" fmla="*/ 6 w 241"/>
                <a:gd name="T3" fmla="*/ 16 h 140"/>
                <a:gd name="T4" fmla="*/ 6 w 241"/>
                <a:gd name="T5" fmla="*/ 16 h 140"/>
                <a:gd name="T6" fmla="*/ 17 w 241"/>
                <a:gd name="T7" fmla="*/ 1 h 140"/>
                <a:gd name="T8" fmla="*/ 239 w 241"/>
                <a:gd name="T9" fmla="*/ 106 h 140"/>
                <a:gd name="T10" fmla="*/ 234 w 241"/>
                <a:gd name="T11" fmla="*/ 124 h 140"/>
                <a:gd name="T12" fmla="*/ 234 w 241"/>
                <a:gd name="T13" fmla="*/ 124 h 140"/>
                <a:gd name="T14" fmla="*/ 224 w 241"/>
                <a:gd name="T15" fmla="*/ 139 h 140"/>
                <a:gd name="T16" fmla="*/ 1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1" y="34"/>
                  </a:moveTo>
                  <a:cubicBezTo>
                    <a:pt x="0" y="34"/>
                    <a:pt x="2" y="26"/>
                    <a:pt x="6" y="16"/>
                  </a:cubicBezTo>
                  <a:cubicBezTo>
                    <a:pt x="6" y="16"/>
                    <a:pt x="6" y="16"/>
                    <a:pt x="6" y="16"/>
                  </a:cubicBezTo>
                  <a:cubicBezTo>
                    <a:pt x="11" y="7"/>
                    <a:pt x="15" y="0"/>
                    <a:pt x="17" y="1"/>
                  </a:cubicBezTo>
                  <a:cubicBezTo>
                    <a:pt x="239" y="106"/>
                    <a:pt x="239" y="106"/>
                    <a:pt x="239" y="106"/>
                  </a:cubicBezTo>
                  <a:cubicBezTo>
                    <a:pt x="241" y="107"/>
                    <a:pt x="238" y="114"/>
                    <a:pt x="234" y="124"/>
                  </a:cubicBezTo>
                  <a:cubicBezTo>
                    <a:pt x="234" y="124"/>
                    <a:pt x="234" y="124"/>
                    <a:pt x="234" y="124"/>
                  </a:cubicBezTo>
                  <a:cubicBezTo>
                    <a:pt x="229" y="133"/>
                    <a:pt x="225" y="140"/>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8" name="Freeform 57"/>
            <p:cNvSpPr>
              <a:spLocks/>
            </p:cNvSpPr>
            <p:nvPr userDrawn="1"/>
          </p:nvSpPr>
          <p:spPr bwMode="auto">
            <a:xfrm>
              <a:off x="7807326" y="1947863"/>
              <a:ext cx="619125" cy="1225550"/>
            </a:xfrm>
            <a:custGeom>
              <a:avLst/>
              <a:gdLst>
                <a:gd name="T0" fmla="*/ 36 w 390"/>
                <a:gd name="T1" fmla="*/ 768 h 772"/>
                <a:gd name="T2" fmla="*/ 16 w 390"/>
                <a:gd name="T3" fmla="*/ 767 h 772"/>
                <a:gd name="T4" fmla="*/ 16 w 390"/>
                <a:gd name="T5" fmla="*/ 767 h 772"/>
                <a:gd name="T6" fmla="*/ 2 w 390"/>
                <a:gd name="T7" fmla="*/ 752 h 772"/>
                <a:gd name="T8" fmla="*/ 355 w 390"/>
                <a:gd name="T9" fmla="*/ 5 h 772"/>
                <a:gd name="T10" fmla="*/ 375 w 390"/>
                <a:gd name="T11" fmla="*/ 5 h 772"/>
                <a:gd name="T12" fmla="*/ 375 w 390"/>
                <a:gd name="T13" fmla="*/ 5 h 772"/>
                <a:gd name="T14" fmla="*/ 388 w 390"/>
                <a:gd name="T15" fmla="*/ 20 h 772"/>
                <a:gd name="T16" fmla="*/ 36 w 390"/>
                <a:gd name="T17" fmla="*/ 768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2">
                  <a:moveTo>
                    <a:pt x="36" y="768"/>
                  </a:moveTo>
                  <a:cubicBezTo>
                    <a:pt x="34" y="772"/>
                    <a:pt x="25" y="772"/>
                    <a:pt x="16" y="767"/>
                  </a:cubicBezTo>
                  <a:cubicBezTo>
                    <a:pt x="16" y="767"/>
                    <a:pt x="16" y="767"/>
                    <a:pt x="16" y="767"/>
                  </a:cubicBezTo>
                  <a:cubicBezTo>
                    <a:pt x="6" y="763"/>
                    <a:pt x="0" y="756"/>
                    <a:pt x="2" y="752"/>
                  </a:cubicBezTo>
                  <a:cubicBezTo>
                    <a:pt x="355" y="5"/>
                    <a:pt x="355" y="5"/>
                    <a:pt x="355" y="5"/>
                  </a:cubicBezTo>
                  <a:cubicBezTo>
                    <a:pt x="357" y="0"/>
                    <a:pt x="366" y="0"/>
                    <a:pt x="375" y="5"/>
                  </a:cubicBezTo>
                  <a:cubicBezTo>
                    <a:pt x="375" y="5"/>
                    <a:pt x="375" y="5"/>
                    <a:pt x="375" y="5"/>
                  </a:cubicBezTo>
                  <a:cubicBezTo>
                    <a:pt x="385" y="9"/>
                    <a:pt x="390" y="16"/>
                    <a:pt x="388" y="20"/>
                  </a:cubicBezTo>
                  <a:lnTo>
                    <a:pt x="36" y="768"/>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9" name="Freeform 58"/>
            <p:cNvSpPr>
              <a:spLocks/>
            </p:cNvSpPr>
            <p:nvPr userDrawn="1"/>
          </p:nvSpPr>
          <p:spPr bwMode="auto">
            <a:xfrm>
              <a:off x="8135938" y="2103438"/>
              <a:ext cx="619125" cy="1223963"/>
            </a:xfrm>
            <a:custGeom>
              <a:avLst/>
              <a:gdLst>
                <a:gd name="T0" fmla="*/ 36 w 390"/>
                <a:gd name="T1" fmla="*/ 767 h 771"/>
                <a:gd name="T2" fmla="*/ 15 w 390"/>
                <a:gd name="T3" fmla="*/ 767 h 771"/>
                <a:gd name="T4" fmla="*/ 15 w 390"/>
                <a:gd name="T5" fmla="*/ 767 h 771"/>
                <a:gd name="T6" fmla="*/ 2 w 390"/>
                <a:gd name="T7" fmla="*/ 751 h 771"/>
                <a:gd name="T8" fmla="*/ 355 w 390"/>
                <a:gd name="T9" fmla="*/ 4 h 771"/>
                <a:gd name="T10" fmla="*/ 375 w 390"/>
                <a:gd name="T11" fmla="*/ 4 h 771"/>
                <a:gd name="T12" fmla="*/ 375 w 390"/>
                <a:gd name="T13" fmla="*/ 4 h 771"/>
                <a:gd name="T14" fmla="*/ 388 w 390"/>
                <a:gd name="T15" fmla="*/ 20 h 771"/>
                <a:gd name="T16" fmla="*/ 36 w 390"/>
                <a:gd name="T17" fmla="*/ 767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1">
                  <a:moveTo>
                    <a:pt x="36" y="767"/>
                  </a:moveTo>
                  <a:cubicBezTo>
                    <a:pt x="34" y="771"/>
                    <a:pt x="25" y="771"/>
                    <a:pt x="15" y="767"/>
                  </a:cubicBezTo>
                  <a:cubicBezTo>
                    <a:pt x="15" y="767"/>
                    <a:pt x="15" y="767"/>
                    <a:pt x="15" y="767"/>
                  </a:cubicBezTo>
                  <a:cubicBezTo>
                    <a:pt x="6" y="763"/>
                    <a:pt x="0" y="756"/>
                    <a:pt x="2" y="751"/>
                  </a:cubicBezTo>
                  <a:cubicBezTo>
                    <a:pt x="355" y="4"/>
                    <a:pt x="355" y="4"/>
                    <a:pt x="355" y="4"/>
                  </a:cubicBezTo>
                  <a:cubicBezTo>
                    <a:pt x="357" y="0"/>
                    <a:pt x="366" y="0"/>
                    <a:pt x="375" y="4"/>
                  </a:cubicBezTo>
                  <a:cubicBezTo>
                    <a:pt x="375" y="4"/>
                    <a:pt x="375" y="4"/>
                    <a:pt x="375" y="4"/>
                  </a:cubicBezTo>
                  <a:cubicBezTo>
                    <a:pt x="384" y="9"/>
                    <a:pt x="390" y="16"/>
                    <a:pt x="388" y="20"/>
                  </a:cubicBezTo>
                  <a:lnTo>
                    <a:pt x="36" y="767"/>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0" name="Freeform 59"/>
            <p:cNvSpPr>
              <a:spLocks/>
            </p:cNvSpPr>
            <p:nvPr userDrawn="1"/>
          </p:nvSpPr>
          <p:spPr bwMode="auto">
            <a:xfrm>
              <a:off x="8142288" y="4316413"/>
              <a:ext cx="365125" cy="261938"/>
            </a:xfrm>
            <a:custGeom>
              <a:avLst/>
              <a:gdLst>
                <a:gd name="T0" fmla="*/ 21 w 230"/>
                <a:gd name="T1" fmla="*/ 165 h 165"/>
                <a:gd name="T2" fmla="*/ 9 w 230"/>
                <a:gd name="T3" fmla="*/ 150 h 165"/>
                <a:gd name="T4" fmla="*/ 9 w 230"/>
                <a:gd name="T5" fmla="*/ 150 h 165"/>
                <a:gd name="T6" fmla="*/ 1 w 230"/>
                <a:gd name="T7" fmla="*/ 134 h 165"/>
                <a:gd name="T8" fmla="*/ 209 w 230"/>
                <a:gd name="T9" fmla="*/ 0 h 165"/>
                <a:gd name="T10" fmla="*/ 221 w 230"/>
                <a:gd name="T11" fmla="*/ 15 h 165"/>
                <a:gd name="T12" fmla="*/ 221 w 230"/>
                <a:gd name="T13" fmla="*/ 15 h 165"/>
                <a:gd name="T14" fmla="*/ 229 w 230"/>
                <a:gd name="T15" fmla="*/ 32 h 165"/>
                <a:gd name="T16" fmla="*/ 21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1" y="165"/>
                  </a:moveTo>
                  <a:cubicBezTo>
                    <a:pt x="20" y="165"/>
                    <a:pt x="15" y="159"/>
                    <a:pt x="9" y="150"/>
                  </a:cubicBezTo>
                  <a:cubicBezTo>
                    <a:pt x="9" y="150"/>
                    <a:pt x="9" y="150"/>
                    <a:pt x="9" y="150"/>
                  </a:cubicBezTo>
                  <a:cubicBezTo>
                    <a:pt x="4" y="142"/>
                    <a:pt x="0" y="134"/>
                    <a:pt x="1" y="134"/>
                  </a:cubicBezTo>
                  <a:cubicBezTo>
                    <a:pt x="209" y="0"/>
                    <a:pt x="209" y="0"/>
                    <a:pt x="209" y="0"/>
                  </a:cubicBezTo>
                  <a:cubicBezTo>
                    <a:pt x="210" y="0"/>
                    <a:pt x="215" y="6"/>
                    <a:pt x="221" y="15"/>
                  </a:cubicBezTo>
                  <a:cubicBezTo>
                    <a:pt x="221" y="15"/>
                    <a:pt x="221" y="15"/>
                    <a:pt x="221" y="15"/>
                  </a:cubicBezTo>
                  <a:cubicBezTo>
                    <a:pt x="226" y="23"/>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1" name="Freeform 60"/>
            <p:cNvSpPr>
              <a:spLocks/>
            </p:cNvSpPr>
            <p:nvPr userDrawn="1"/>
          </p:nvSpPr>
          <p:spPr bwMode="auto">
            <a:xfrm>
              <a:off x="8228013" y="444976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59"/>
                    <a:pt x="9" y="151"/>
                  </a:cubicBezTo>
                  <a:cubicBezTo>
                    <a:pt x="9" y="151"/>
                    <a:pt x="9" y="151"/>
                    <a:pt x="9" y="151"/>
                  </a:cubicBezTo>
                  <a:cubicBezTo>
                    <a:pt x="4" y="142"/>
                    <a:pt x="0" y="135"/>
                    <a:pt x="1" y="134"/>
                  </a:cubicBezTo>
                  <a:cubicBezTo>
                    <a:pt x="209" y="1"/>
                    <a:pt x="209" y="1"/>
                    <a:pt x="209" y="1"/>
                  </a:cubicBezTo>
                  <a:cubicBezTo>
                    <a:pt x="210" y="0"/>
                    <a:pt x="215" y="6"/>
                    <a:pt x="221" y="15"/>
                  </a:cubicBezTo>
                  <a:cubicBezTo>
                    <a:pt x="221" y="15"/>
                    <a:pt x="221" y="15"/>
                    <a:pt x="221" y="15"/>
                  </a:cubicBezTo>
                  <a:cubicBezTo>
                    <a:pt x="226" y="23"/>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2" name="Freeform 61"/>
            <p:cNvSpPr>
              <a:spLocks/>
            </p:cNvSpPr>
            <p:nvPr userDrawn="1"/>
          </p:nvSpPr>
          <p:spPr bwMode="auto">
            <a:xfrm>
              <a:off x="8313738" y="458311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59"/>
                    <a:pt x="9" y="151"/>
                  </a:cubicBezTo>
                  <a:cubicBezTo>
                    <a:pt x="9" y="151"/>
                    <a:pt x="9" y="151"/>
                    <a:pt x="9" y="151"/>
                  </a:cubicBezTo>
                  <a:cubicBezTo>
                    <a:pt x="4" y="142"/>
                    <a:pt x="0" y="135"/>
                    <a:pt x="1" y="134"/>
                  </a:cubicBezTo>
                  <a:cubicBezTo>
                    <a:pt x="209" y="1"/>
                    <a:pt x="209" y="1"/>
                    <a:pt x="209" y="1"/>
                  </a:cubicBezTo>
                  <a:cubicBezTo>
                    <a:pt x="210" y="0"/>
                    <a:pt x="215" y="6"/>
                    <a:pt x="221" y="15"/>
                  </a:cubicBezTo>
                  <a:cubicBezTo>
                    <a:pt x="221" y="15"/>
                    <a:pt x="221" y="15"/>
                    <a:pt x="221" y="15"/>
                  </a:cubicBezTo>
                  <a:cubicBezTo>
                    <a:pt x="226" y="24"/>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3" name="Freeform 62"/>
            <p:cNvSpPr>
              <a:spLocks/>
            </p:cNvSpPr>
            <p:nvPr userDrawn="1"/>
          </p:nvSpPr>
          <p:spPr bwMode="auto">
            <a:xfrm>
              <a:off x="8399463" y="471646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60"/>
                    <a:pt x="9" y="151"/>
                  </a:cubicBezTo>
                  <a:cubicBezTo>
                    <a:pt x="9" y="151"/>
                    <a:pt x="9" y="151"/>
                    <a:pt x="9" y="151"/>
                  </a:cubicBezTo>
                  <a:cubicBezTo>
                    <a:pt x="4" y="142"/>
                    <a:pt x="0" y="135"/>
                    <a:pt x="1" y="134"/>
                  </a:cubicBezTo>
                  <a:cubicBezTo>
                    <a:pt x="209" y="1"/>
                    <a:pt x="209" y="1"/>
                    <a:pt x="209" y="1"/>
                  </a:cubicBezTo>
                  <a:cubicBezTo>
                    <a:pt x="210" y="0"/>
                    <a:pt x="215" y="7"/>
                    <a:pt x="221" y="15"/>
                  </a:cubicBezTo>
                  <a:cubicBezTo>
                    <a:pt x="221" y="15"/>
                    <a:pt x="221" y="15"/>
                    <a:pt x="221" y="15"/>
                  </a:cubicBezTo>
                  <a:cubicBezTo>
                    <a:pt x="226" y="24"/>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4" name="Freeform 63"/>
            <p:cNvSpPr>
              <a:spLocks/>
            </p:cNvSpPr>
            <p:nvPr userDrawn="1"/>
          </p:nvSpPr>
          <p:spPr bwMode="auto">
            <a:xfrm>
              <a:off x="8485188" y="484981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60"/>
                    <a:pt x="9" y="151"/>
                  </a:cubicBezTo>
                  <a:cubicBezTo>
                    <a:pt x="9" y="151"/>
                    <a:pt x="9" y="151"/>
                    <a:pt x="9" y="151"/>
                  </a:cubicBezTo>
                  <a:cubicBezTo>
                    <a:pt x="4" y="143"/>
                    <a:pt x="0" y="135"/>
                    <a:pt x="1" y="134"/>
                  </a:cubicBezTo>
                  <a:cubicBezTo>
                    <a:pt x="209" y="1"/>
                    <a:pt x="209" y="1"/>
                    <a:pt x="209" y="1"/>
                  </a:cubicBezTo>
                  <a:cubicBezTo>
                    <a:pt x="210" y="0"/>
                    <a:pt x="215" y="7"/>
                    <a:pt x="221" y="15"/>
                  </a:cubicBezTo>
                  <a:cubicBezTo>
                    <a:pt x="221" y="15"/>
                    <a:pt x="221" y="15"/>
                    <a:pt x="221" y="15"/>
                  </a:cubicBezTo>
                  <a:cubicBezTo>
                    <a:pt x="226" y="24"/>
                    <a:pt x="230" y="32"/>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5" name="Freeform 64"/>
            <p:cNvSpPr>
              <a:spLocks/>
            </p:cNvSpPr>
            <p:nvPr userDrawn="1"/>
          </p:nvSpPr>
          <p:spPr bwMode="auto">
            <a:xfrm>
              <a:off x="8570913" y="4984750"/>
              <a:ext cx="365125" cy="261938"/>
            </a:xfrm>
            <a:custGeom>
              <a:avLst/>
              <a:gdLst>
                <a:gd name="T0" fmla="*/ 21 w 230"/>
                <a:gd name="T1" fmla="*/ 165 h 165"/>
                <a:gd name="T2" fmla="*/ 9 w 230"/>
                <a:gd name="T3" fmla="*/ 150 h 165"/>
                <a:gd name="T4" fmla="*/ 9 w 230"/>
                <a:gd name="T5" fmla="*/ 150 h 165"/>
                <a:gd name="T6" fmla="*/ 1 w 230"/>
                <a:gd name="T7" fmla="*/ 134 h 165"/>
                <a:gd name="T8" fmla="*/ 209 w 230"/>
                <a:gd name="T9" fmla="*/ 0 h 165"/>
                <a:gd name="T10" fmla="*/ 221 w 230"/>
                <a:gd name="T11" fmla="*/ 15 h 165"/>
                <a:gd name="T12" fmla="*/ 221 w 230"/>
                <a:gd name="T13" fmla="*/ 15 h 165"/>
                <a:gd name="T14" fmla="*/ 229 w 230"/>
                <a:gd name="T15" fmla="*/ 31 h 165"/>
                <a:gd name="T16" fmla="*/ 21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1" y="165"/>
                  </a:moveTo>
                  <a:cubicBezTo>
                    <a:pt x="20" y="165"/>
                    <a:pt x="15" y="159"/>
                    <a:pt x="9" y="150"/>
                  </a:cubicBezTo>
                  <a:cubicBezTo>
                    <a:pt x="9" y="150"/>
                    <a:pt x="9" y="150"/>
                    <a:pt x="9" y="150"/>
                  </a:cubicBezTo>
                  <a:cubicBezTo>
                    <a:pt x="4" y="142"/>
                    <a:pt x="0" y="134"/>
                    <a:pt x="1" y="134"/>
                  </a:cubicBezTo>
                  <a:cubicBezTo>
                    <a:pt x="209" y="0"/>
                    <a:pt x="209" y="0"/>
                    <a:pt x="209" y="0"/>
                  </a:cubicBezTo>
                  <a:cubicBezTo>
                    <a:pt x="210" y="0"/>
                    <a:pt x="215" y="6"/>
                    <a:pt x="221" y="15"/>
                  </a:cubicBezTo>
                  <a:cubicBezTo>
                    <a:pt x="221" y="15"/>
                    <a:pt x="221" y="15"/>
                    <a:pt x="221" y="15"/>
                  </a:cubicBezTo>
                  <a:cubicBezTo>
                    <a:pt x="226" y="23"/>
                    <a:pt x="230" y="31"/>
                    <a:pt x="229" y="31"/>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6" name="Freeform 65"/>
            <p:cNvSpPr>
              <a:spLocks/>
            </p:cNvSpPr>
            <p:nvPr userDrawn="1"/>
          </p:nvSpPr>
          <p:spPr bwMode="auto">
            <a:xfrm>
              <a:off x="8004176" y="4305300"/>
              <a:ext cx="765175" cy="1147763"/>
            </a:xfrm>
            <a:custGeom>
              <a:avLst/>
              <a:gdLst>
                <a:gd name="T0" fmla="*/ 479 w 482"/>
                <a:gd name="T1" fmla="*/ 700 h 723"/>
                <a:gd name="T2" fmla="*/ 469 w 482"/>
                <a:gd name="T3" fmla="*/ 717 h 723"/>
                <a:gd name="T4" fmla="*/ 469 w 482"/>
                <a:gd name="T5" fmla="*/ 717 h 723"/>
                <a:gd name="T6" fmla="*/ 448 w 482"/>
                <a:gd name="T7" fmla="*/ 719 h 723"/>
                <a:gd name="T8" fmla="*/ 2 w 482"/>
                <a:gd name="T9" fmla="*/ 24 h 723"/>
                <a:gd name="T10" fmla="*/ 13 w 482"/>
                <a:gd name="T11" fmla="*/ 7 h 723"/>
                <a:gd name="T12" fmla="*/ 13 w 482"/>
                <a:gd name="T13" fmla="*/ 7 h 723"/>
                <a:gd name="T14" fmla="*/ 33 w 482"/>
                <a:gd name="T15" fmla="*/ 4 h 723"/>
                <a:gd name="T16" fmla="*/ 479 w 482"/>
                <a:gd name="T17" fmla="*/ 70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3">
                  <a:moveTo>
                    <a:pt x="479" y="700"/>
                  </a:moveTo>
                  <a:cubicBezTo>
                    <a:pt x="482" y="703"/>
                    <a:pt x="477" y="711"/>
                    <a:pt x="469" y="717"/>
                  </a:cubicBezTo>
                  <a:cubicBezTo>
                    <a:pt x="469" y="717"/>
                    <a:pt x="469" y="717"/>
                    <a:pt x="469" y="717"/>
                  </a:cubicBezTo>
                  <a:cubicBezTo>
                    <a:pt x="460" y="722"/>
                    <a:pt x="451" y="723"/>
                    <a:pt x="448" y="719"/>
                  </a:cubicBezTo>
                  <a:cubicBezTo>
                    <a:pt x="2" y="24"/>
                    <a:pt x="2" y="24"/>
                    <a:pt x="2" y="24"/>
                  </a:cubicBezTo>
                  <a:cubicBezTo>
                    <a:pt x="0" y="20"/>
                    <a:pt x="5" y="12"/>
                    <a:pt x="13" y="7"/>
                  </a:cubicBezTo>
                  <a:cubicBezTo>
                    <a:pt x="13" y="7"/>
                    <a:pt x="13" y="7"/>
                    <a:pt x="13" y="7"/>
                  </a:cubicBezTo>
                  <a:cubicBezTo>
                    <a:pt x="22" y="1"/>
                    <a:pt x="31" y="0"/>
                    <a:pt x="33" y="4"/>
                  </a:cubicBezTo>
                  <a:lnTo>
                    <a:pt x="479" y="700"/>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7" name="Freeform 66"/>
            <p:cNvSpPr>
              <a:spLocks/>
            </p:cNvSpPr>
            <p:nvPr userDrawn="1"/>
          </p:nvSpPr>
          <p:spPr bwMode="auto">
            <a:xfrm>
              <a:off x="8308976" y="4110038"/>
              <a:ext cx="765175" cy="1147763"/>
            </a:xfrm>
            <a:custGeom>
              <a:avLst/>
              <a:gdLst>
                <a:gd name="T0" fmla="*/ 480 w 482"/>
                <a:gd name="T1" fmla="*/ 699 h 723"/>
                <a:gd name="T2" fmla="*/ 469 w 482"/>
                <a:gd name="T3" fmla="*/ 716 h 723"/>
                <a:gd name="T4" fmla="*/ 469 w 482"/>
                <a:gd name="T5" fmla="*/ 716 h 723"/>
                <a:gd name="T6" fmla="*/ 449 w 482"/>
                <a:gd name="T7" fmla="*/ 719 h 723"/>
                <a:gd name="T8" fmla="*/ 3 w 482"/>
                <a:gd name="T9" fmla="*/ 24 h 723"/>
                <a:gd name="T10" fmla="*/ 14 w 482"/>
                <a:gd name="T11" fmla="*/ 6 h 723"/>
                <a:gd name="T12" fmla="*/ 14 w 482"/>
                <a:gd name="T13" fmla="*/ 6 h 723"/>
                <a:gd name="T14" fmla="*/ 34 w 482"/>
                <a:gd name="T15" fmla="*/ 4 h 723"/>
                <a:gd name="T16" fmla="*/ 480 w 482"/>
                <a:gd name="T17" fmla="*/ 69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3">
                  <a:moveTo>
                    <a:pt x="480" y="699"/>
                  </a:moveTo>
                  <a:cubicBezTo>
                    <a:pt x="482" y="703"/>
                    <a:pt x="478" y="711"/>
                    <a:pt x="469" y="716"/>
                  </a:cubicBezTo>
                  <a:cubicBezTo>
                    <a:pt x="469" y="716"/>
                    <a:pt x="469" y="716"/>
                    <a:pt x="469" y="716"/>
                  </a:cubicBezTo>
                  <a:cubicBezTo>
                    <a:pt x="460" y="722"/>
                    <a:pt x="451" y="723"/>
                    <a:pt x="449" y="719"/>
                  </a:cubicBezTo>
                  <a:cubicBezTo>
                    <a:pt x="3" y="24"/>
                    <a:pt x="3" y="24"/>
                    <a:pt x="3" y="24"/>
                  </a:cubicBezTo>
                  <a:cubicBezTo>
                    <a:pt x="0" y="20"/>
                    <a:pt x="5" y="12"/>
                    <a:pt x="14" y="6"/>
                  </a:cubicBezTo>
                  <a:cubicBezTo>
                    <a:pt x="14" y="6"/>
                    <a:pt x="14" y="6"/>
                    <a:pt x="14" y="6"/>
                  </a:cubicBezTo>
                  <a:cubicBezTo>
                    <a:pt x="22" y="1"/>
                    <a:pt x="31" y="0"/>
                    <a:pt x="34" y="4"/>
                  </a:cubicBezTo>
                  <a:lnTo>
                    <a:pt x="480" y="699"/>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0" name="副标题 2">
            <a:extLst>
              <a:ext uri="{FF2B5EF4-FFF2-40B4-BE49-F238E27FC236}">
                <a16:creationId xmlns:a16="http://schemas.microsoft.com/office/drawing/2014/main" id="{DF27F510-7CE3-40BF-8B57-AB8B53F1C8B7}"/>
              </a:ext>
            </a:extLst>
          </p:cNvPr>
          <p:cNvSpPr>
            <a:spLocks noGrp="1"/>
          </p:cNvSpPr>
          <p:nvPr>
            <p:ph type="subTitle" idx="1"/>
          </p:nvPr>
        </p:nvSpPr>
        <p:spPr>
          <a:xfrm>
            <a:off x="677790" y="2072188"/>
            <a:ext cx="5093834" cy="558799"/>
          </a:xfrm>
        </p:spPr>
        <p:txBody>
          <a:bodyPr anchor="ctr">
            <a:normAutofit/>
          </a:bodyPr>
          <a:lstStyle>
            <a:lvl1pPr marL="0" indent="0" algn="ctr">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endParaRPr lang="zh-CN" altLang="en-US" dirty="0"/>
          </a:p>
        </p:txBody>
      </p:sp>
      <p:sp>
        <p:nvSpPr>
          <p:cNvPr id="71" name="文本占位符 13">
            <a:extLst>
              <a:ext uri="{FF2B5EF4-FFF2-40B4-BE49-F238E27FC236}">
                <a16:creationId xmlns:a16="http://schemas.microsoft.com/office/drawing/2014/main" id="{0D6D4EA4-770F-465E-8776-E0549D8617B6}"/>
              </a:ext>
            </a:extLst>
          </p:cNvPr>
          <p:cNvSpPr>
            <a:spLocks noGrp="1"/>
          </p:cNvSpPr>
          <p:nvPr>
            <p:ph type="body" sz="quarter" idx="10" hasCustomPrompt="1"/>
          </p:nvPr>
        </p:nvSpPr>
        <p:spPr>
          <a:xfrm>
            <a:off x="677789" y="3137586"/>
            <a:ext cx="5093834" cy="248371"/>
          </a:xfrm>
        </p:spPr>
        <p:txBody>
          <a:bodyPr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署名</a:t>
            </a:r>
          </a:p>
        </p:txBody>
      </p:sp>
      <p:sp>
        <p:nvSpPr>
          <p:cNvPr id="72" name="文本占位符 13">
            <a:extLst>
              <a:ext uri="{FF2B5EF4-FFF2-40B4-BE49-F238E27FC236}">
                <a16:creationId xmlns:a16="http://schemas.microsoft.com/office/drawing/2014/main" id="{66249C38-B76E-422C-BB20-26D8251FC612}"/>
              </a:ext>
            </a:extLst>
          </p:cNvPr>
          <p:cNvSpPr>
            <a:spLocks noGrp="1"/>
          </p:cNvSpPr>
          <p:nvPr>
            <p:ph type="body" sz="quarter" idx="11" hasCustomPrompt="1"/>
          </p:nvPr>
        </p:nvSpPr>
        <p:spPr>
          <a:xfrm>
            <a:off x="677789" y="3414945"/>
            <a:ext cx="5093834" cy="248371"/>
          </a:xfrm>
        </p:spPr>
        <p:txBody>
          <a:bodyPr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日期</a:t>
            </a:r>
          </a:p>
        </p:txBody>
      </p:sp>
      <p:sp>
        <p:nvSpPr>
          <p:cNvPr id="73" name="标题 1">
            <a:extLst>
              <a:ext uri="{FF2B5EF4-FFF2-40B4-BE49-F238E27FC236}">
                <a16:creationId xmlns:a16="http://schemas.microsoft.com/office/drawing/2014/main" id="{33438911-B92E-44B3-BD3B-270A501C4DF9}"/>
              </a:ext>
            </a:extLst>
          </p:cNvPr>
          <p:cNvSpPr>
            <a:spLocks noGrp="1"/>
          </p:cNvSpPr>
          <p:nvPr>
            <p:ph type="ctrTitle"/>
          </p:nvPr>
        </p:nvSpPr>
        <p:spPr>
          <a:xfrm>
            <a:off x="677790" y="1221651"/>
            <a:ext cx="5093834" cy="698591"/>
          </a:xfrm>
        </p:spPr>
        <p:txBody>
          <a:bodyPr anchor="ctr">
            <a:normAutofit/>
          </a:bodyPr>
          <a:lstStyle>
            <a:lvl1pPr algn="ctr">
              <a:defRPr sz="4000">
                <a:solidFill>
                  <a:schemeClr val="tx1"/>
                </a:solidFill>
              </a:defRPr>
            </a:lvl1pPr>
          </a:lstStyle>
          <a:p>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9"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标题 1"/>
          <p:cNvSpPr>
            <a:spLocks noGrp="1"/>
          </p:cNvSpPr>
          <p:nvPr userDrawn="1">
            <p:ph type="title" hasCustomPrompt="1"/>
          </p:nvPr>
        </p:nvSpPr>
        <p:spPr>
          <a:xfrm>
            <a:off x="1559357" y="1436369"/>
            <a:ext cx="4535055" cy="656792"/>
          </a:xfrm>
        </p:spPr>
        <p:txBody>
          <a:bodyPr anchor="b">
            <a:normAutofit/>
          </a:bodyPr>
          <a:lstStyle>
            <a:lvl1pPr algn="l">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1559357" y="2131445"/>
            <a:ext cx="4546600" cy="1015623"/>
          </a:xfrm>
        </p:spPr>
        <p:txBody>
          <a:bodyPr anchor="t">
            <a:normAutofit/>
          </a:bodyPr>
          <a:lstStyle>
            <a:lvl1pPr marL="0" indent="0" algn="l">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
        <p:nvSpPr>
          <p:cNvPr id="4"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56876" y="407988"/>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751" y="1588"/>
            <a:ext cx="1238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260976" y="4894263"/>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4163" y="4732338"/>
            <a:ext cx="32861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415338" y="4041775"/>
            <a:ext cx="20478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 y="4092575"/>
            <a:ext cx="1218882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DECD67-EF7B-4225-9DCD-E9A1FB000059}"/>
              </a:ext>
            </a:extLst>
          </p:cNvPr>
          <p:cNvSpPr>
            <a:spLocks noGrp="1"/>
          </p:cNvSpPr>
          <p:nvPr>
            <p:ph type="dt" sz="half" idx="10"/>
          </p:nvPr>
        </p:nvSpPr>
        <p:spPr/>
        <p:txBody>
          <a:bodyPr/>
          <a:lstStyle/>
          <a:p>
            <a:fld id="{6489D9C7-5DC6-4263-87FF-7C99F6FB63C3}" type="datetime1">
              <a:rPr lang="zh-CN" altLang="en-US" smtClean="0"/>
              <a:pPr/>
              <a:t>2019/5/11</a:t>
            </a:fld>
            <a:endParaRPr lang="zh-CN" altLang="en-US"/>
          </a:p>
        </p:txBody>
      </p:sp>
      <p:sp>
        <p:nvSpPr>
          <p:cNvPr id="5" name="页脚占位符 4">
            <a:extLst>
              <a:ext uri="{FF2B5EF4-FFF2-40B4-BE49-F238E27FC236}">
                <a16:creationId xmlns:a16="http://schemas.microsoft.com/office/drawing/2014/main" id="{41BE31C9-EEB9-478B-9042-EAA8EC2684D5}"/>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C5CE021F-56B6-40B0-88C1-2D7CFC553E26}"/>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13042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1F0A7-5AF6-4B72-91AC-1E92526B7B90}"/>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32B891E4-914F-4F42-9F9F-389C61C51D57}"/>
              </a:ext>
            </a:extLst>
          </p:cNvPr>
          <p:cNvSpPr>
            <a:spLocks noGrp="1"/>
          </p:cNvSpPr>
          <p:nvPr>
            <p:ph type="dt" sz="half" idx="10"/>
          </p:nvPr>
        </p:nvSpPr>
        <p:spPr/>
        <p:txBody>
          <a:bodyPr/>
          <a:lstStyle/>
          <a:p>
            <a:fld id="{6489D9C7-5DC6-4263-87FF-7C99F6FB63C3}" type="datetime1">
              <a:rPr lang="zh-CN" altLang="en-US" smtClean="0"/>
              <a:pPr/>
              <a:t>2019/5/11</a:t>
            </a:fld>
            <a:endParaRPr lang="zh-CN" altLang="en-US"/>
          </a:p>
        </p:txBody>
      </p:sp>
      <p:sp>
        <p:nvSpPr>
          <p:cNvPr id="7" name="页脚占位符 6">
            <a:extLst>
              <a:ext uri="{FF2B5EF4-FFF2-40B4-BE49-F238E27FC236}">
                <a16:creationId xmlns:a16="http://schemas.microsoft.com/office/drawing/2014/main" id="{D03C961F-7D18-4CD1-988A-C4482261B630}"/>
              </a:ext>
            </a:extLst>
          </p:cNvPr>
          <p:cNvSpPr>
            <a:spLocks noGrp="1"/>
          </p:cNvSpPr>
          <p:nvPr>
            <p:ph type="ftr" sz="quarter" idx="11"/>
          </p:nvPr>
        </p:nvSpPr>
        <p:spPr/>
        <p:txBody>
          <a:bodyPr/>
          <a:lstStyle/>
          <a:p>
            <a:r>
              <a:rPr lang="en-US" altLang="zh-CN"/>
              <a:t>www.islide.cc</a:t>
            </a:r>
            <a:endParaRPr lang="zh-CN" altLang="en-US" dirty="0"/>
          </a:p>
        </p:txBody>
      </p:sp>
      <p:sp>
        <p:nvSpPr>
          <p:cNvPr id="8" name="灯片编号占位符 7">
            <a:extLst>
              <a:ext uri="{FF2B5EF4-FFF2-40B4-BE49-F238E27FC236}">
                <a16:creationId xmlns:a16="http://schemas.microsoft.com/office/drawing/2014/main" id="{1B3A1EEE-F355-4D91-A0B0-CDB887400C3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131442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276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A8A3EB2-B39C-491D-90C8-AE16FC576348}"/>
              </a:ext>
            </a:extLst>
          </p:cNvPr>
          <p:cNvGrpSpPr/>
          <p:nvPr userDrawn="1"/>
        </p:nvGrpSpPr>
        <p:grpSpPr>
          <a:xfrm>
            <a:off x="1" y="0"/>
            <a:ext cx="12190412" cy="6859588"/>
            <a:chOff x="1" y="0"/>
            <a:chExt cx="12190412" cy="6859588"/>
          </a:xfrm>
        </p:grpSpPr>
        <p:sp>
          <p:nvSpPr>
            <p:cNvPr id="4"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1451" y="354013"/>
              <a:ext cx="12017375" cy="65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47788" y="407988"/>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 name="Picture 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1588"/>
              <a:ext cx="1238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7" name="Freeform 8"/>
            <p:cNvSpPr>
              <a:spLocks/>
            </p:cNvSpPr>
            <p:nvPr userDrawn="1"/>
          </p:nvSpPr>
          <p:spPr bwMode="auto">
            <a:xfrm>
              <a:off x="1304926" y="2540000"/>
              <a:ext cx="825500" cy="320675"/>
            </a:xfrm>
            <a:custGeom>
              <a:avLst/>
              <a:gdLst>
                <a:gd name="T0" fmla="*/ 0 w 520"/>
                <a:gd name="T1" fmla="*/ 11 h 202"/>
                <a:gd name="T2" fmla="*/ 34 w 520"/>
                <a:gd name="T3" fmla="*/ 0 h 202"/>
                <a:gd name="T4" fmla="*/ 474 w 520"/>
                <a:gd name="T5" fmla="*/ 14 h 202"/>
                <a:gd name="T6" fmla="*/ 490 w 520"/>
                <a:gd name="T7" fmla="*/ 78 h 202"/>
                <a:gd name="T8" fmla="*/ 242 w 520"/>
                <a:gd name="T9" fmla="*/ 202 h 202"/>
                <a:gd name="T10" fmla="*/ 0 w 520"/>
                <a:gd name="T11" fmla="*/ 11 h 202"/>
              </a:gdLst>
              <a:ahLst/>
              <a:cxnLst>
                <a:cxn ang="0">
                  <a:pos x="T0" y="T1"/>
                </a:cxn>
                <a:cxn ang="0">
                  <a:pos x="T2" y="T3"/>
                </a:cxn>
                <a:cxn ang="0">
                  <a:pos x="T4" y="T5"/>
                </a:cxn>
                <a:cxn ang="0">
                  <a:pos x="T6" y="T7"/>
                </a:cxn>
                <a:cxn ang="0">
                  <a:pos x="T8" y="T9"/>
                </a:cxn>
                <a:cxn ang="0">
                  <a:pos x="T10" y="T11"/>
                </a:cxn>
              </a:cxnLst>
              <a:rect l="0" t="0" r="r" b="b"/>
              <a:pathLst>
                <a:path w="520" h="202">
                  <a:moveTo>
                    <a:pt x="0" y="11"/>
                  </a:moveTo>
                  <a:cubicBezTo>
                    <a:pt x="34" y="0"/>
                    <a:pt x="34" y="0"/>
                    <a:pt x="34" y="0"/>
                  </a:cubicBezTo>
                  <a:cubicBezTo>
                    <a:pt x="474" y="14"/>
                    <a:pt x="474" y="14"/>
                    <a:pt x="474" y="14"/>
                  </a:cubicBezTo>
                  <a:cubicBezTo>
                    <a:pt x="474" y="14"/>
                    <a:pt x="520" y="40"/>
                    <a:pt x="490" y="78"/>
                  </a:cubicBezTo>
                  <a:cubicBezTo>
                    <a:pt x="451" y="128"/>
                    <a:pt x="242" y="202"/>
                    <a:pt x="242" y="202"/>
                  </a:cubicBezTo>
                  <a:lnTo>
                    <a:pt x="0" y="11"/>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8" name="Freeform 9"/>
            <p:cNvSpPr>
              <a:spLocks/>
            </p:cNvSpPr>
            <p:nvPr userDrawn="1"/>
          </p:nvSpPr>
          <p:spPr bwMode="auto">
            <a:xfrm>
              <a:off x="1327151" y="2452688"/>
              <a:ext cx="715963" cy="366713"/>
            </a:xfrm>
            <a:custGeom>
              <a:avLst/>
              <a:gdLst>
                <a:gd name="T0" fmla="*/ 6 w 451"/>
                <a:gd name="T1" fmla="*/ 7 h 231"/>
                <a:gd name="T2" fmla="*/ 0 w 451"/>
                <a:gd name="T3" fmla="*/ 61 h 231"/>
                <a:gd name="T4" fmla="*/ 231 w 451"/>
                <a:gd name="T5" fmla="*/ 231 h 231"/>
                <a:gd name="T6" fmla="*/ 443 w 451"/>
                <a:gd name="T7" fmla="*/ 143 h 231"/>
                <a:gd name="T8" fmla="*/ 451 w 451"/>
                <a:gd name="T9" fmla="*/ 82 h 231"/>
                <a:gd name="T10" fmla="*/ 233 w 451"/>
                <a:gd name="T11" fmla="*/ 168 h 231"/>
                <a:gd name="T12" fmla="*/ 8 w 451"/>
                <a:gd name="T13" fmla="*/ 0 h 231"/>
                <a:gd name="T14" fmla="*/ 6 w 451"/>
                <a:gd name="T15" fmla="*/ 7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231">
                  <a:moveTo>
                    <a:pt x="6" y="7"/>
                  </a:moveTo>
                  <a:lnTo>
                    <a:pt x="0" y="61"/>
                  </a:lnTo>
                  <a:lnTo>
                    <a:pt x="231" y="231"/>
                  </a:lnTo>
                  <a:lnTo>
                    <a:pt x="443" y="143"/>
                  </a:lnTo>
                  <a:lnTo>
                    <a:pt x="451" y="82"/>
                  </a:lnTo>
                  <a:lnTo>
                    <a:pt x="233" y="168"/>
                  </a:lnTo>
                  <a:lnTo>
                    <a:pt x="8" y="0"/>
                  </a:lnTo>
                  <a:lnTo>
                    <a:pt x="6" y="7"/>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9" name="Freeform 10"/>
            <p:cNvSpPr>
              <a:spLocks/>
            </p:cNvSpPr>
            <p:nvPr userDrawn="1"/>
          </p:nvSpPr>
          <p:spPr bwMode="auto">
            <a:xfrm>
              <a:off x="1320801" y="2295525"/>
              <a:ext cx="763588" cy="409575"/>
            </a:xfrm>
            <a:custGeom>
              <a:avLst/>
              <a:gdLst>
                <a:gd name="T0" fmla="*/ 0 w 481"/>
                <a:gd name="T1" fmla="*/ 81 h 258"/>
                <a:gd name="T2" fmla="*/ 242 w 481"/>
                <a:gd name="T3" fmla="*/ 258 h 258"/>
                <a:gd name="T4" fmla="*/ 481 w 481"/>
                <a:gd name="T5" fmla="*/ 168 h 258"/>
                <a:gd name="T6" fmla="*/ 474 w 481"/>
                <a:gd name="T7" fmla="*/ 163 h 258"/>
                <a:gd name="T8" fmla="*/ 244 w 481"/>
                <a:gd name="T9" fmla="*/ 12 h 258"/>
                <a:gd name="T10" fmla="*/ 213 w 481"/>
                <a:gd name="T11" fmla="*/ 4 h 258"/>
                <a:gd name="T12" fmla="*/ 0 w 481"/>
                <a:gd name="T13" fmla="*/ 81 h 258"/>
              </a:gdLst>
              <a:ahLst/>
              <a:cxnLst>
                <a:cxn ang="0">
                  <a:pos x="T0" y="T1"/>
                </a:cxn>
                <a:cxn ang="0">
                  <a:pos x="T2" y="T3"/>
                </a:cxn>
                <a:cxn ang="0">
                  <a:pos x="T4" y="T5"/>
                </a:cxn>
                <a:cxn ang="0">
                  <a:pos x="T6" y="T7"/>
                </a:cxn>
                <a:cxn ang="0">
                  <a:pos x="T8" y="T9"/>
                </a:cxn>
                <a:cxn ang="0">
                  <a:pos x="T10" y="T11"/>
                </a:cxn>
                <a:cxn ang="0">
                  <a:pos x="T12" y="T13"/>
                </a:cxn>
              </a:cxnLst>
              <a:rect l="0" t="0" r="r" b="b"/>
              <a:pathLst>
                <a:path w="481" h="258">
                  <a:moveTo>
                    <a:pt x="0" y="81"/>
                  </a:moveTo>
                  <a:cubicBezTo>
                    <a:pt x="242" y="258"/>
                    <a:pt x="242" y="258"/>
                    <a:pt x="242" y="258"/>
                  </a:cubicBezTo>
                  <a:cubicBezTo>
                    <a:pt x="481" y="168"/>
                    <a:pt x="481" y="168"/>
                    <a:pt x="481" y="168"/>
                  </a:cubicBezTo>
                  <a:cubicBezTo>
                    <a:pt x="474" y="163"/>
                    <a:pt x="474" y="163"/>
                    <a:pt x="474" y="163"/>
                  </a:cubicBezTo>
                  <a:cubicBezTo>
                    <a:pt x="244" y="12"/>
                    <a:pt x="244" y="12"/>
                    <a:pt x="244" y="12"/>
                  </a:cubicBezTo>
                  <a:cubicBezTo>
                    <a:pt x="244" y="12"/>
                    <a:pt x="229" y="0"/>
                    <a:pt x="213" y="4"/>
                  </a:cubicBezTo>
                  <a:cubicBezTo>
                    <a:pt x="198" y="8"/>
                    <a:pt x="0" y="81"/>
                    <a:pt x="0" y="81"/>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0" name="Freeform 11"/>
            <p:cNvSpPr>
              <a:spLocks/>
            </p:cNvSpPr>
            <p:nvPr userDrawn="1"/>
          </p:nvSpPr>
          <p:spPr bwMode="auto">
            <a:xfrm>
              <a:off x="1316038" y="2424113"/>
              <a:ext cx="388938" cy="314325"/>
            </a:xfrm>
            <a:custGeom>
              <a:avLst/>
              <a:gdLst>
                <a:gd name="T0" fmla="*/ 245 w 245"/>
                <a:gd name="T1" fmla="*/ 177 h 198"/>
                <a:gd name="T2" fmla="*/ 3 w 245"/>
                <a:gd name="T3" fmla="*/ 0 h 198"/>
                <a:gd name="T4" fmla="*/ 0 w 245"/>
                <a:gd name="T5" fmla="*/ 21 h 198"/>
                <a:gd name="T6" fmla="*/ 243 w 245"/>
                <a:gd name="T7" fmla="*/ 198 h 198"/>
                <a:gd name="T8" fmla="*/ 245 w 245"/>
                <a:gd name="T9" fmla="*/ 177 h 198"/>
              </a:gdLst>
              <a:ahLst/>
              <a:cxnLst>
                <a:cxn ang="0">
                  <a:pos x="T0" y="T1"/>
                </a:cxn>
                <a:cxn ang="0">
                  <a:pos x="T2" y="T3"/>
                </a:cxn>
                <a:cxn ang="0">
                  <a:pos x="T4" y="T5"/>
                </a:cxn>
                <a:cxn ang="0">
                  <a:pos x="T6" y="T7"/>
                </a:cxn>
                <a:cxn ang="0">
                  <a:pos x="T8" y="T9"/>
                </a:cxn>
              </a:cxnLst>
              <a:rect l="0" t="0" r="r" b="b"/>
              <a:pathLst>
                <a:path w="245" h="198">
                  <a:moveTo>
                    <a:pt x="245" y="177"/>
                  </a:moveTo>
                  <a:lnTo>
                    <a:pt x="3" y="0"/>
                  </a:lnTo>
                  <a:lnTo>
                    <a:pt x="0" y="21"/>
                  </a:lnTo>
                  <a:lnTo>
                    <a:pt x="243" y="198"/>
                  </a:lnTo>
                  <a:lnTo>
                    <a:pt x="245" y="177"/>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1" name="Freeform 12"/>
            <p:cNvSpPr>
              <a:spLocks/>
            </p:cNvSpPr>
            <p:nvPr userDrawn="1"/>
          </p:nvSpPr>
          <p:spPr bwMode="auto">
            <a:xfrm>
              <a:off x="1301751" y="2557463"/>
              <a:ext cx="387350" cy="319088"/>
            </a:xfrm>
            <a:custGeom>
              <a:avLst/>
              <a:gdLst>
                <a:gd name="T0" fmla="*/ 2 w 244"/>
                <a:gd name="T1" fmla="*/ 0 h 201"/>
                <a:gd name="T2" fmla="*/ 0 w 244"/>
                <a:gd name="T3" fmla="*/ 18 h 201"/>
                <a:gd name="T4" fmla="*/ 242 w 244"/>
                <a:gd name="T5" fmla="*/ 201 h 201"/>
                <a:gd name="T6" fmla="*/ 244 w 244"/>
                <a:gd name="T7" fmla="*/ 181 h 201"/>
                <a:gd name="T8" fmla="*/ 2 w 244"/>
                <a:gd name="T9" fmla="*/ 0 h 201"/>
              </a:gdLst>
              <a:ahLst/>
              <a:cxnLst>
                <a:cxn ang="0">
                  <a:pos x="T0" y="T1"/>
                </a:cxn>
                <a:cxn ang="0">
                  <a:pos x="T2" y="T3"/>
                </a:cxn>
                <a:cxn ang="0">
                  <a:pos x="T4" y="T5"/>
                </a:cxn>
                <a:cxn ang="0">
                  <a:pos x="T6" y="T7"/>
                </a:cxn>
                <a:cxn ang="0">
                  <a:pos x="T8" y="T9"/>
                </a:cxn>
              </a:cxnLst>
              <a:rect l="0" t="0" r="r" b="b"/>
              <a:pathLst>
                <a:path w="244" h="201">
                  <a:moveTo>
                    <a:pt x="2" y="0"/>
                  </a:moveTo>
                  <a:lnTo>
                    <a:pt x="0" y="18"/>
                  </a:lnTo>
                  <a:lnTo>
                    <a:pt x="242" y="201"/>
                  </a:lnTo>
                  <a:lnTo>
                    <a:pt x="244" y="181"/>
                  </a:lnTo>
                  <a:lnTo>
                    <a:pt x="2"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2" name="Freeform 13"/>
            <p:cNvSpPr>
              <a:spLocks/>
            </p:cNvSpPr>
            <p:nvPr userDrawn="1"/>
          </p:nvSpPr>
          <p:spPr bwMode="auto">
            <a:xfrm>
              <a:off x="1685926" y="2546350"/>
              <a:ext cx="425450" cy="330200"/>
            </a:xfrm>
            <a:custGeom>
              <a:avLst/>
              <a:gdLst>
                <a:gd name="T0" fmla="*/ 9 w 268"/>
                <a:gd name="T1" fmla="*/ 121 h 208"/>
                <a:gd name="T2" fmla="*/ 222 w 268"/>
                <a:gd name="T3" fmla="*/ 26 h 208"/>
                <a:gd name="T4" fmla="*/ 252 w 268"/>
                <a:gd name="T5" fmla="*/ 38 h 208"/>
                <a:gd name="T6" fmla="*/ 218 w 268"/>
                <a:gd name="T7" fmla="*/ 98 h 208"/>
                <a:gd name="T8" fmla="*/ 2 w 268"/>
                <a:gd name="T9" fmla="*/ 188 h 208"/>
                <a:gd name="T10" fmla="*/ 0 w 268"/>
                <a:gd name="T11" fmla="*/ 208 h 208"/>
                <a:gd name="T12" fmla="*/ 221 w 268"/>
                <a:gd name="T13" fmla="*/ 112 h 208"/>
                <a:gd name="T14" fmla="*/ 266 w 268"/>
                <a:gd name="T15" fmla="*/ 52 h 208"/>
                <a:gd name="T16" fmla="*/ 228 w 268"/>
                <a:gd name="T17" fmla="*/ 6 h 208"/>
                <a:gd name="T18" fmla="*/ 12 w 268"/>
                <a:gd name="T19" fmla="*/ 100 h 208"/>
                <a:gd name="T20" fmla="*/ 9 w 268"/>
                <a:gd name="T21" fmla="*/ 12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08">
                  <a:moveTo>
                    <a:pt x="9" y="121"/>
                  </a:moveTo>
                  <a:cubicBezTo>
                    <a:pt x="222" y="26"/>
                    <a:pt x="222" y="26"/>
                    <a:pt x="222" y="26"/>
                  </a:cubicBezTo>
                  <a:cubicBezTo>
                    <a:pt x="222" y="26"/>
                    <a:pt x="246" y="15"/>
                    <a:pt x="252" y="38"/>
                  </a:cubicBezTo>
                  <a:cubicBezTo>
                    <a:pt x="258" y="60"/>
                    <a:pt x="235" y="89"/>
                    <a:pt x="218" y="98"/>
                  </a:cubicBezTo>
                  <a:cubicBezTo>
                    <a:pt x="2" y="188"/>
                    <a:pt x="2" y="188"/>
                    <a:pt x="2" y="188"/>
                  </a:cubicBezTo>
                  <a:cubicBezTo>
                    <a:pt x="0" y="208"/>
                    <a:pt x="0" y="208"/>
                    <a:pt x="0" y="208"/>
                  </a:cubicBezTo>
                  <a:cubicBezTo>
                    <a:pt x="221" y="112"/>
                    <a:pt x="221" y="112"/>
                    <a:pt x="221" y="112"/>
                  </a:cubicBezTo>
                  <a:cubicBezTo>
                    <a:pt x="221" y="112"/>
                    <a:pt x="263" y="88"/>
                    <a:pt x="266" y="52"/>
                  </a:cubicBezTo>
                  <a:cubicBezTo>
                    <a:pt x="268" y="16"/>
                    <a:pt x="246" y="0"/>
                    <a:pt x="228" y="6"/>
                  </a:cubicBezTo>
                  <a:cubicBezTo>
                    <a:pt x="12" y="100"/>
                    <a:pt x="12" y="100"/>
                    <a:pt x="12" y="100"/>
                  </a:cubicBezTo>
                  <a:lnTo>
                    <a:pt x="9" y="121"/>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3" name="Freeform 14"/>
            <p:cNvSpPr>
              <a:spLocks/>
            </p:cNvSpPr>
            <p:nvPr userDrawn="1"/>
          </p:nvSpPr>
          <p:spPr bwMode="auto">
            <a:xfrm>
              <a:off x="1320801" y="2295525"/>
              <a:ext cx="754063" cy="261938"/>
            </a:xfrm>
            <a:custGeom>
              <a:avLst/>
              <a:gdLst>
                <a:gd name="T0" fmla="*/ 0 w 475"/>
                <a:gd name="T1" fmla="*/ 81 h 165"/>
                <a:gd name="T2" fmla="*/ 475 w 475"/>
                <a:gd name="T3" fmla="*/ 165 h 165"/>
                <a:gd name="T4" fmla="*/ 474 w 475"/>
                <a:gd name="T5" fmla="*/ 163 h 165"/>
                <a:gd name="T6" fmla="*/ 244 w 475"/>
                <a:gd name="T7" fmla="*/ 12 h 165"/>
                <a:gd name="T8" fmla="*/ 213 w 475"/>
                <a:gd name="T9" fmla="*/ 4 h 165"/>
                <a:gd name="T10" fmla="*/ 0 w 475"/>
                <a:gd name="T11" fmla="*/ 81 h 165"/>
              </a:gdLst>
              <a:ahLst/>
              <a:cxnLst>
                <a:cxn ang="0">
                  <a:pos x="T0" y="T1"/>
                </a:cxn>
                <a:cxn ang="0">
                  <a:pos x="T2" y="T3"/>
                </a:cxn>
                <a:cxn ang="0">
                  <a:pos x="T4" y="T5"/>
                </a:cxn>
                <a:cxn ang="0">
                  <a:pos x="T6" y="T7"/>
                </a:cxn>
                <a:cxn ang="0">
                  <a:pos x="T8" y="T9"/>
                </a:cxn>
                <a:cxn ang="0">
                  <a:pos x="T10" y="T11"/>
                </a:cxn>
              </a:cxnLst>
              <a:rect l="0" t="0" r="r" b="b"/>
              <a:pathLst>
                <a:path w="475" h="165">
                  <a:moveTo>
                    <a:pt x="0" y="81"/>
                  </a:moveTo>
                  <a:cubicBezTo>
                    <a:pt x="475" y="165"/>
                    <a:pt x="475" y="165"/>
                    <a:pt x="475" y="165"/>
                  </a:cubicBezTo>
                  <a:cubicBezTo>
                    <a:pt x="474" y="163"/>
                    <a:pt x="474" y="163"/>
                    <a:pt x="474" y="163"/>
                  </a:cubicBezTo>
                  <a:cubicBezTo>
                    <a:pt x="244" y="12"/>
                    <a:pt x="244" y="12"/>
                    <a:pt x="244" y="12"/>
                  </a:cubicBezTo>
                  <a:cubicBezTo>
                    <a:pt x="244" y="12"/>
                    <a:pt x="229" y="0"/>
                    <a:pt x="213" y="4"/>
                  </a:cubicBezTo>
                  <a:cubicBezTo>
                    <a:pt x="198" y="8"/>
                    <a:pt x="0" y="81"/>
                    <a:pt x="0" y="81"/>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4" name="Freeform 15"/>
            <p:cNvSpPr>
              <a:spLocks/>
            </p:cNvSpPr>
            <p:nvPr userDrawn="1"/>
          </p:nvSpPr>
          <p:spPr bwMode="auto">
            <a:xfrm>
              <a:off x="1441451" y="2568575"/>
              <a:ext cx="138113" cy="188913"/>
            </a:xfrm>
            <a:custGeom>
              <a:avLst/>
              <a:gdLst>
                <a:gd name="T0" fmla="*/ 30 w 87"/>
                <a:gd name="T1" fmla="*/ 119 h 119"/>
                <a:gd name="T2" fmla="*/ 72 w 87"/>
                <a:gd name="T3" fmla="*/ 73 h 119"/>
                <a:gd name="T4" fmla="*/ 44 w 87"/>
                <a:gd name="T5" fmla="*/ 73 h 119"/>
                <a:gd name="T6" fmla="*/ 60 w 87"/>
                <a:gd name="T7" fmla="*/ 21 h 119"/>
                <a:gd name="T8" fmla="*/ 65 w 87"/>
                <a:gd name="T9" fmla="*/ 3 h 119"/>
                <a:gd name="T10" fmla="*/ 6 w 87"/>
                <a:gd name="T11" fmla="*/ 35 h 119"/>
                <a:gd name="T12" fmla="*/ 0 w 87"/>
                <a:gd name="T13" fmla="*/ 85 h 119"/>
                <a:gd name="T14" fmla="*/ 30 w 87"/>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9">
                  <a:moveTo>
                    <a:pt x="30" y="119"/>
                  </a:moveTo>
                  <a:cubicBezTo>
                    <a:pt x="30" y="119"/>
                    <a:pt x="47" y="79"/>
                    <a:pt x="72" y="73"/>
                  </a:cubicBezTo>
                  <a:cubicBezTo>
                    <a:pt x="72" y="73"/>
                    <a:pt x="59" y="63"/>
                    <a:pt x="44" y="73"/>
                  </a:cubicBezTo>
                  <a:cubicBezTo>
                    <a:pt x="44" y="73"/>
                    <a:pt x="33" y="34"/>
                    <a:pt x="60" y="21"/>
                  </a:cubicBezTo>
                  <a:cubicBezTo>
                    <a:pt x="87" y="9"/>
                    <a:pt x="80" y="2"/>
                    <a:pt x="65" y="3"/>
                  </a:cubicBezTo>
                  <a:cubicBezTo>
                    <a:pt x="50" y="4"/>
                    <a:pt x="10" y="0"/>
                    <a:pt x="6" y="35"/>
                  </a:cubicBezTo>
                  <a:cubicBezTo>
                    <a:pt x="2" y="70"/>
                    <a:pt x="0" y="85"/>
                    <a:pt x="0" y="85"/>
                  </a:cubicBezTo>
                  <a:lnTo>
                    <a:pt x="30" y="119"/>
                  </a:ln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5" name="Freeform 16"/>
            <p:cNvSpPr>
              <a:spLocks/>
            </p:cNvSpPr>
            <p:nvPr userDrawn="1"/>
          </p:nvSpPr>
          <p:spPr bwMode="auto">
            <a:xfrm>
              <a:off x="504826" y="2552700"/>
              <a:ext cx="317500" cy="404813"/>
            </a:xfrm>
            <a:custGeom>
              <a:avLst/>
              <a:gdLst>
                <a:gd name="T0" fmla="*/ 171 w 200"/>
                <a:gd name="T1" fmla="*/ 40 h 255"/>
                <a:gd name="T2" fmla="*/ 196 w 200"/>
                <a:gd name="T3" fmla="*/ 87 h 255"/>
                <a:gd name="T4" fmla="*/ 183 w 200"/>
                <a:gd name="T5" fmla="*/ 102 h 255"/>
                <a:gd name="T6" fmla="*/ 182 w 200"/>
                <a:gd name="T7" fmla="*/ 157 h 255"/>
                <a:gd name="T8" fmla="*/ 96 w 200"/>
                <a:gd name="T9" fmla="*/ 207 h 255"/>
                <a:gd name="T10" fmla="*/ 104 w 200"/>
                <a:gd name="T11" fmla="*/ 248 h 255"/>
                <a:gd name="T12" fmla="*/ 16 w 200"/>
                <a:gd name="T13" fmla="*/ 255 h 255"/>
                <a:gd name="T14" fmla="*/ 18 w 200"/>
                <a:gd name="T15" fmla="*/ 146 h 255"/>
                <a:gd name="T16" fmla="*/ 65 w 200"/>
                <a:gd name="T17" fmla="*/ 1 h 255"/>
                <a:gd name="T18" fmla="*/ 171 w 200"/>
                <a:gd name="T19" fmla="*/ 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55">
                  <a:moveTo>
                    <a:pt x="171" y="40"/>
                  </a:moveTo>
                  <a:cubicBezTo>
                    <a:pt x="171" y="40"/>
                    <a:pt x="183" y="78"/>
                    <a:pt x="196" y="87"/>
                  </a:cubicBezTo>
                  <a:cubicBezTo>
                    <a:pt x="196" y="87"/>
                    <a:pt x="198" y="100"/>
                    <a:pt x="183" y="102"/>
                  </a:cubicBezTo>
                  <a:cubicBezTo>
                    <a:pt x="183" y="102"/>
                    <a:pt x="200" y="144"/>
                    <a:pt x="182" y="157"/>
                  </a:cubicBezTo>
                  <a:cubicBezTo>
                    <a:pt x="163" y="170"/>
                    <a:pt x="105" y="182"/>
                    <a:pt x="96" y="207"/>
                  </a:cubicBezTo>
                  <a:cubicBezTo>
                    <a:pt x="87" y="231"/>
                    <a:pt x="104" y="248"/>
                    <a:pt x="104" y="248"/>
                  </a:cubicBezTo>
                  <a:cubicBezTo>
                    <a:pt x="16" y="255"/>
                    <a:pt x="16" y="255"/>
                    <a:pt x="16" y="255"/>
                  </a:cubicBezTo>
                  <a:cubicBezTo>
                    <a:pt x="16" y="255"/>
                    <a:pt x="0" y="221"/>
                    <a:pt x="18" y="146"/>
                  </a:cubicBezTo>
                  <a:cubicBezTo>
                    <a:pt x="35" y="71"/>
                    <a:pt x="58" y="2"/>
                    <a:pt x="65" y="1"/>
                  </a:cubicBezTo>
                  <a:cubicBezTo>
                    <a:pt x="72" y="0"/>
                    <a:pt x="171" y="40"/>
                    <a:pt x="171" y="40"/>
                  </a:cubicBez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6" name="Freeform 17"/>
            <p:cNvSpPr>
              <a:spLocks/>
            </p:cNvSpPr>
            <p:nvPr userDrawn="1"/>
          </p:nvSpPr>
          <p:spPr bwMode="auto">
            <a:xfrm>
              <a:off x="271463" y="2257425"/>
              <a:ext cx="673100" cy="587375"/>
            </a:xfrm>
            <a:custGeom>
              <a:avLst/>
              <a:gdLst>
                <a:gd name="T0" fmla="*/ 205 w 424"/>
                <a:gd name="T1" fmla="*/ 28 h 370"/>
                <a:gd name="T2" fmla="*/ 326 w 424"/>
                <a:gd name="T3" fmla="*/ 57 h 370"/>
                <a:gd name="T4" fmla="*/ 356 w 424"/>
                <a:gd name="T5" fmla="*/ 159 h 370"/>
                <a:gd name="T6" fmla="*/ 405 w 424"/>
                <a:gd name="T7" fmla="*/ 191 h 370"/>
                <a:gd name="T8" fmla="*/ 296 w 424"/>
                <a:gd name="T9" fmla="*/ 241 h 370"/>
                <a:gd name="T10" fmla="*/ 227 w 424"/>
                <a:gd name="T11" fmla="*/ 242 h 370"/>
                <a:gd name="T12" fmla="*/ 200 w 424"/>
                <a:gd name="T13" fmla="*/ 294 h 370"/>
                <a:gd name="T14" fmla="*/ 143 w 424"/>
                <a:gd name="T15" fmla="*/ 367 h 370"/>
                <a:gd name="T16" fmla="*/ 53 w 424"/>
                <a:gd name="T17" fmla="*/ 334 h 370"/>
                <a:gd name="T18" fmla="*/ 27 w 424"/>
                <a:gd name="T19" fmla="*/ 267 h 370"/>
                <a:gd name="T20" fmla="*/ 65 w 424"/>
                <a:gd name="T21" fmla="*/ 191 h 370"/>
                <a:gd name="T22" fmla="*/ 127 w 424"/>
                <a:gd name="T23" fmla="*/ 129 h 370"/>
                <a:gd name="T24" fmla="*/ 146 w 424"/>
                <a:gd name="T25" fmla="*/ 61 h 370"/>
                <a:gd name="T26" fmla="*/ 205 w 424"/>
                <a:gd name="T27"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4" h="370">
                  <a:moveTo>
                    <a:pt x="205" y="28"/>
                  </a:moveTo>
                  <a:cubicBezTo>
                    <a:pt x="205" y="28"/>
                    <a:pt x="315" y="0"/>
                    <a:pt x="326" y="57"/>
                  </a:cubicBezTo>
                  <a:cubicBezTo>
                    <a:pt x="336" y="113"/>
                    <a:pt x="329" y="158"/>
                    <a:pt x="356" y="159"/>
                  </a:cubicBezTo>
                  <a:cubicBezTo>
                    <a:pt x="382" y="159"/>
                    <a:pt x="424" y="156"/>
                    <a:pt x="405" y="191"/>
                  </a:cubicBezTo>
                  <a:cubicBezTo>
                    <a:pt x="386" y="226"/>
                    <a:pt x="319" y="253"/>
                    <a:pt x="296" y="241"/>
                  </a:cubicBezTo>
                  <a:cubicBezTo>
                    <a:pt x="273" y="228"/>
                    <a:pt x="236" y="226"/>
                    <a:pt x="227" y="242"/>
                  </a:cubicBezTo>
                  <a:cubicBezTo>
                    <a:pt x="219" y="257"/>
                    <a:pt x="215" y="296"/>
                    <a:pt x="200" y="294"/>
                  </a:cubicBezTo>
                  <a:cubicBezTo>
                    <a:pt x="185" y="292"/>
                    <a:pt x="175" y="365"/>
                    <a:pt x="143" y="367"/>
                  </a:cubicBezTo>
                  <a:cubicBezTo>
                    <a:pt x="112" y="370"/>
                    <a:pt x="93" y="325"/>
                    <a:pt x="53" y="334"/>
                  </a:cubicBezTo>
                  <a:cubicBezTo>
                    <a:pt x="13" y="343"/>
                    <a:pt x="0" y="284"/>
                    <a:pt x="27" y="267"/>
                  </a:cubicBezTo>
                  <a:cubicBezTo>
                    <a:pt x="54" y="249"/>
                    <a:pt x="84" y="204"/>
                    <a:pt x="65" y="191"/>
                  </a:cubicBezTo>
                  <a:cubicBezTo>
                    <a:pt x="47" y="179"/>
                    <a:pt x="77" y="126"/>
                    <a:pt x="127" y="129"/>
                  </a:cubicBezTo>
                  <a:cubicBezTo>
                    <a:pt x="176" y="132"/>
                    <a:pt x="159" y="73"/>
                    <a:pt x="146" y="61"/>
                  </a:cubicBezTo>
                  <a:cubicBezTo>
                    <a:pt x="133" y="49"/>
                    <a:pt x="190" y="31"/>
                    <a:pt x="205" y="28"/>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7" name="Freeform 18"/>
            <p:cNvSpPr>
              <a:spLocks/>
            </p:cNvSpPr>
            <p:nvPr userDrawn="1"/>
          </p:nvSpPr>
          <p:spPr bwMode="auto">
            <a:xfrm>
              <a:off x="1" y="2703513"/>
              <a:ext cx="1489075" cy="1023938"/>
            </a:xfrm>
            <a:custGeom>
              <a:avLst/>
              <a:gdLst>
                <a:gd name="T0" fmla="*/ 422 w 938"/>
                <a:gd name="T1" fmla="*/ 153 h 645"/>
                <a:gd name="T2" fmla="*/ 587 w 938"/>
                <a:gd name="T3" fmla="*/ 240 h 645"/>
                <a:gd name="T4" fmla="*/ 807 w 938"/>
                <a:gd name="T5" fmla="*/ 161 h 645"/>
                <a:gd name="T6" fmla="*/ 908 w 938"/>
                <a:gd name="T7" fmla="*/ 0 h 645"/>
                <a:gd name="T8" fmla="*/ 938 w 938"/>
                <a:gd name="T9" fmla="*/ 34 h 645"/>
                <a:gd name="T10" fmla="*/ 821 w 938"/>
                <a:gd name="T11" fmla="*/ 262 h 645"/>
                <a:gd name="T12" fmla="*/ 562 w 938"/>
                <a:gd name="T13" fmla="*/ 319 h 645"/>
                <a:gd name="T14" fmla="*/ 520 w 938"/>
                <a:gd name="T15" fmla="*/ 568 h 645"/>
                <a:gd name="T16" fmla="*/ 457 w 938"/>
                <a:gd name="T17" fmla="*/ 645 h 645"/>
                <a:gd name="T18" fmla="*/ 337 w 938"/>
                <a:gd name="T19" fmla="*/ 585 h 645"/>
                <a:gd name="T20" fmla="*/ 339 w 938"/>
                <a:gd name="T21" fmla="*/ 460 h 645"/>
                <a:gd name="T22" fmla="*/ 233 w 938"/>
                <a:gd name="T23" fmla="*/ 337 h 645"/>
                <a:gd name="T24" fmla="*/ 0 w 938"/>
                <a:gd name="T25" fmla="*/ 352 h 645"/>
                <a:gd name="T26" fmla="*/ 1 w 938"/>
                <a:gd name="T27" fmla="*/ 293 h 645"/>
                <a:gd name="T28" fmla="*/ 190 w 938"/>
                <a:gd name="T29" fmla="*/ 272 h 645"/>
                <a:gd name="T30" fmla="*/ 334 w 938"/>
                <a:gd name="T31" fmla="*/ 160 h 645"/>
                <a:gd name="T32" fmla="*/ 422 w 938"/>
                <a:gd name="T33" fmla="*/ 153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8" h="645">
                  <a:moveTo>
                    <a:pt x="422" y="153"/>
                  </a:moveTo>
                  <a:cubicBezTo>
                    <a:pt x="422" y="153"/>
                    <a:pt x="469" y="150"/>
                    <a:pt x="587" y="240"/>
                  </a:cubicBezTo>
                  <a:cubicBezTo>
                    <a:pt x="635" y="277"/>
                    <a:pt x="775" y="208"/>
                    <a:pt x="807" y="161"/>
                  </a:cubicBezTo>
                  <a:cubicBezTo>
                    <a:pt x="838" y="114"/>
                    <a:pt x="908" y="0"/>
                    <a:pt x="908" y="0"/>
                  </a:cubicBezTo>
                  <a:cubicBezTo>
                    <a:pt x="938" y="34"/>
                    <a:pt x="938" y="34"/>
                    <a:pt x="938" y="34"/>
                  </a:cubicBezTo>
                  <a:cubicBezTo>
                    <a:pt x="938" y="34"/>
                    <a:pt x="876" y="216"/>
                    <a:pt x="821" y="262"/>
                  </a:cubicBezTo>
                  <a:cubicBezTo>
                    <a:pt x="767" y="309"/>
                    <a:pt x="716" y="339"/>
                    <a:pt x="562" y="319"/>
                  </a:cubicBezTo>
                  <a:cubicBezTo>
                    <a:pt x="562" y="319"/>
                    <a:pt x="482" y="379"/>
                    <a:pt x="520" y="568"/>
                  </a:cubicBezTo>
                  <a:cubicBezTo>
                    <a:pt x="457" y="645"/>
                    <a:pt x="457" y="645"/>
                    <a:pt x="457" y="645"/>
                  </a:cubicBezTo>
                  <a:cubicBezTo>
                    <a:pt x="337" y="585"/>
                    <a:pt x="337" y="585"/>
                    <a:pt x="337" y="585"/>
                  </a:cubicBezTo>
                  <a:cubicBezTo>
                    <a:pt x="337" y="585"/>
                    <a:pt x="360" y="497"/>
                    <a:pt x="339" y="460"/>
                  </a:cubicBezTo>
                  <a:cubicBezTo>
                    <a:pt x="319" y="423"/>
                    <a:pt x="290" y="327"/>
                    <a:pt x="233" y="337"/>
                  </a:cubicBezTo>
                  <a:cubicBezTo>
                    <a:pt x="177" y="347"/>
                    <a:pt x="33" y="367"/>
                    <a:pt x="0" y="352"/>
                  </a:cubicBezTo>
                  <a:cubicBezTo>
                    <a:pt x="1" y="293"/>
                    <a:pt x="1" y="293"/>
                    <a:pt x="1" y="293"/>
                  </a:cubicBezTo>
                  <a:cubicBezTo>
                    <a:pt x="1" y="293"/>
                    <a:pt x="147" y="316"/>
                    <a:pt x="190" y="272"/>
                  </a:cubicBezTo>
                  <a:cubicBezTo>
                    <a:pt x="233" y="228"/>
                    <a:pt x="282" y="167"/>
                    <a:pt x="334" y="160"/>
                  </a:cubicBezTo>
                  <a:cubicBezTo>
                    <a:pt x="386" y="152"/>
                    <a:pt x="422" y="153"/>
                    <a:pt x="422" y="153"/>
                  </a:cubicBezTo>
                  <a:close/>
                </a:path>
              </a:pathLst>
            </a:custGeom>
            <a:solidFill>
              <a:srgbClr val="D5F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8" name="Freeform 19"/>
            <p:cNvSpPr>
              <a:spLocks/>
            </p:cNvSpPr>
            <p:nvPr userDrawn="1"/>
          </p:nvSpPr>
          <p:spPr bwMode="auto">
            <a:xfrm>
              <a:off x="495301" y="3605213"/>
              <a:ext cx="647700" cy="1584325"/>
            </a:xfrm>
            <a:custGeom>
              <a:avLst/>
              <a:gdLst>
                <a:gd name="T0" fmla="*/ 208 w 408"/>
                <a:gd name="T1" fmla="*/ 0 h 998"/>
                <a:gd name="T2" fmla="*/ 360 w 408"/>
                <a:gd name="T3" fmla="*/ 380 h 998"/>
                <a:gd name="T4" fmla="*/ 390 w 408"/>
                <a:gd name="T5" fmla="*/ 594 h 998"/>
                <a:gd name="T6" fmla="*/ 290 w 408"/>
                <a:gd name="T7" fmla="*/ 914 h 998"/>
                <a:gd name="T8" fmla="*/ 365 w 408"/>
                <a:gd name="T9" fmla="*/ 981 h 998"/>
                <a:gd name="T10" fmla="*/ 262 w 408"/>
                <a:gd name="T11" fmla="*/ 944 h 998"/>
                <a:gd name="T12" fmla="*/ 298 w 408"/>
                <a:gd name="T13" fmla="*/ 544 h 998"/>
                <a:gd name="T14" fmla="*/ 181 w 408"/>
                <a:gd name="T15" fmla="*/ 324 h 998"/>
                <a:gd name="T16" fmla="*/ 177 w 408"/>
                <a:gd name="T17" fmla="*/ 531 h 998"/>
                <a:gd name="T18" fmla="*/ 72 w 408"/>
                <a:gd name="T19" fmla="*/ 927 h 998"/>
                <a:gd name="T20" fmla="*/ 130 w 408"/>
                <a:gd name="T21" fmla="*/ 980 h 998"/>
                <a:gd name="T22" fmla="*/ 34 w 408"/>
                <a:gd name="T23" fmla="*/ 940 h 998"/>
                <a:gd name="T24" fmla="*/ 70 w 408"/>
                <a:gd name="T25" fmla="*/ 509 h 998"/>
                <a:gd name="T26" fmla="*/ 38 w 408"/>
                <a:gd name="T27" fmla="*/ 283 h 998"/>
                <a:gd name="T28" fmla="*/ 25 w 408"/>
                <a:gd name="T29" fmla="*/ 17 h 998"/>
                <a:gd name="T30" fmla="*/ 208 w 408"/>
                <a:gd name="T31" fmla="*/ 0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998">
                  <a:moveTo>
                    <a:pt x="208" y="0"/>
                  </a:moveTo>
                  <a:cubicBezTo>
                    <a:pt x="208" y="0"/>
                    <a:pt x="328" y="255"/>
                    <a:pt x="360" y="380"/>
                  </a:cubicBezTo>
                  <a:cubicBezTo>
                    <a:pt x="392" y="505"/>
                    <a:pt x="408" y="553"/>
                    <a:pt x="390" y="594"/>
                  </a:cubicBezTo>
                  <a:cubicBezTo>
                    <a:pt x="372" y="636"/>
                    <a:pt x="290" y="914"/>
                    <a:pt x="290" y="914"/>
                  </a:cubicBezTo>
                  <a:cubicBezTo>
                    <a:pt x="290" y="914"/>
                    <a:pt x="369" y="964"/>
                    <a:pt x="365" y="981"/>
                  </a:cubicBezTo>
                  <a:cubicBezTo>
                    <a:pt x="361" y="998"/>
                    <a:pt x="262" y="944"/>
                    <a:pt x="262" y="944"/>
                  </a:cubicBezTo>
                  <a:cubicBezTo>
                    <a:pt x="262" y="944"/>
                    <a:pt x="262" y="602"/>
                    <a:pt x="298" y="544"/>
                  </a:cubicBezTo>
                  <a:cubicBezTo>
                    <a:pt x="298" y="544"/>
                    <a:pt x="197" y="397"/>
                    <a:pt x="181" y="324"/>
                  </a:cubicBezTo>
                  <a:cubicBezTo>
                    <a:pt x="181" y="324"/>
                    <a:pt x="210" y="415"/>
                    <a:pt x="177" y="531"/>
                  </a:cubicBezTo>
                  <a:cubicBezTo>
                    <a:pt x="144" y="648"/>
                    <a:pt x="72" y="927"/>
                    <a:pt x="72" y="927"/>
                  </a:cubicBezTo>
                  <a:cubicBezTo>
                    <a:pt x="130" y="980"/>
                    <a:pt x="130" y="980"/>
                    <a:pt x="130" y="980"/>
                  </a:cubicBezTo>
                  <a:cubicBezTo>
                    <a:pt x="130" y="980"/>
                    <a:pt x="47" y="975"/>
                    <a:pt x="34" y="940"/>
                  </a:cubicBezTo>
                  <a:cubicBezTo>
                    <a:pt x="21" y="905"/>
                    <a:pt x="24" y="584"/>
                    <a:pt x="70" y="509"/>
                  </a:cubicBezTo>
                  <a:cubicBezTo>
                    <a:pt x="70" y="509"/>
                    <a:pt x="62" y="346"/>
                    <a:pt x="38" y="283"/>
                  </a:cubicBezTo>
                  <a:cubicBezTo>
                    <a:pt x="14" y="221"/>
                    <a:pt x="0" y="65"/>
                    <a:pt x="25" y="17"/>
                  </a:cubicBezTo>
                  <a:cubicBezTo>
                    <a:pt x="25" y="17"/>
                    <a:pt x="124" y="60"/>
                    <a:pt x="208" y="0"/>
                  </a:cubicBez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9" name="Freeform 20"/>
            <p:cNvSpPr>
              <a:spLocks/>
            </p:cNvSpPr>
            <p:nvPr userDrawn="1"/>
          </p:nvSpPr>
          <p:spPr bwMode="auto">
            <a:xfrm>
              <a:off x="2889251" y="3757613"/>
              <a:ext cx="3494088" cy="1430338"/>
            </a:xfrm>
            <a:custGeom>
              <a:avLst/>
              <a:gdLst>
                <a:gd name="T0" fmla="*/ 0 w 2202"/>
                <a:gd name="T1" fmla="*/ 215 h 901"/>
                <a:gd name="T2" fmla="*/ 136 w 2202"/>
                <a:gd name="T3" fmla="*/ 152 h 901"/>
                <a:gd name="T4" fmla="*/ 1997 w 2202"/>
                <a:gd name="T5" fmla="*/ 0 h 901"/>
                <a:gd name="T6" fmla="*/ 2095 w 2202"/>
                <a:gd name="T7" fmla="*/ 260 h 901"/>
                <a:gd name="T8" fmla="*/ 1109 w 2202"/>
                <a:gd name="T9" fmla="*/ 901 h 901"/>
                <a:gd name="T10" fmla="*/ 0 w 2202"/>
                <a:gd name="T11" fmla="*/ 215 h 901"/>
              </a:gdLst>
              <a:ahLst/>
              <a:cxnLst>
                <a:cxn ang="0">
                  <a:pos x="T0" y="T1"/>
                </a:cxn>
                <a:cxn ang="0">
                  <a:pos x="T2" y="T3"/>
                </a:cxn>
                <a:cxn ang="0">
                  <a:pos x="T4" y="T5"/>
                </a:cxn>
                <a:cxn ang="0">
                  <a:pos x="T6" y="T7"/>
                </a:cxn>
                <a:cxn ang="0">
                  <a:pos x="T8" y="T9"/>
                </a:cxn>
                <a:cxn ang="0">
                  <a:pos x="T10" y="T11"/>
                </a:cxn>
              </a:cxnLst>
              <a:rect l="0" t="0" r="r" b="b"/>
              <a:pathLst>
                <a:path w="2202" h="901">
                  <a:moveTo>
                    <a:pt x="0" y="215"/>
                  </a:moveTo>
                  <a:cubicBezTo>
                    <a:pt x="136" y="152"/>
                    <a:pt x="136" y="152"/>
                    <a:pt x="136" y="152"/>
                  </a:cubicBezTo>
                  <a:cubicBezTo>
                    <a:pt x="1997" y="0"/>
                    <a:pt x="1997" y="0"/>
                    <a:pt x="1997" y="0"/>
                  </a:cubicBezTo>
                  <a:cubicBezTo>
                    <a:pt x="1997" y="0"/>
                    <a:pt x="2202" y="89"/>
                    <a:pt x="2095" y="260"/>
                  </a:cubicBezTo>
                  <a:cubicBezTo>
                    <a:pt x="1952" y="490"/>
                    <a:pt x="1109" y="901"/>
                    <a:pt x="1109" y="901"/>
                  </a:cubicBezTo>
                  <a:lnTo>
                    <a:pt x="0" y="215"/>
                  </a:lnTo>
                  <a:close/>
                </a:path>
              </a:pathLst>
            </a:custGeom>
            <a:solidFill>
              <a:srgbClr val="06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0" name="Freeform 21"/>
            <p:cNvSpPr>
              <a:spLocks/>
            </p:cNvSpPr>
            <p:nvPr userDrawn="1"/>
          </p:nvSpPr>
          <p:spPr bwMode="auto">
            <a:xfrm>
              <a:off x="2974976" y="3643313"/>
              <a:ext cx="3032125" cy="1373188"/>
            </a:xfrm>
            <a:custGeom>
              <a:avLst/>
              <a:gdLst>
                <a:gd name="T0" fmla="*/ 0 w 1910"/>
                <a:gd name="T1" fmla="*/ 31 h 865"/>
                <a:gd name="T2" fmla="*/ 0 w 1910"/>
                <a:gd name="T3" fmla="*/ 260 h 865"/>
                <a:gd name="T4" fmla="*/ 1054 w 1910"/>
                <a:gd name="T5" fmla="*/ 865 h 865"/>
                <a:gd name="T6" fmla="*/ 1906 w 1910"/>
                <a:gd name="T7" fmla="*/ 392 h 865"/>
                <a:gd name="T8" fmla="*/ 1910 w 1910"/>
                <a:gd name="T9" fmla="*/ 130 h 865"/>
                <a:gd name="T10" fmla="*/ 1032 w 1910"/>
                <a:gd name="T11" fmla="*/ 596 h 865"/>
                <a:gd name="T12" fmla="*/ 5 w 1910"/>
                <a:gd name="T13" fmla="*/ 0 h 865"/>
                <a:gd name="T14" fmla="*/ 0 w 1910"/>
                <a:gd name="T15" fmla="*/ 31 h 8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0" h="865">
                  <a:moveTo>
                    <a:pt x="0" y="31"/>
                  </a:moveTo>
                  <a:lnTo>
                    <a:pt x="0" y="260"/>
                  </a:lnTo>
                  <a:lnTo>
                    <a:pt x="1054" y="865"/>
                  </a:lnTo>
                  <a:lnTo>
                    <a:pt x="1906" y="392"/>
                  </a:lnTo>
                  <a:lnTo>
                    <a:pt x="1910" y="130"/>
                  </a:lnTo>
                  <a:lnTo>
                    <a:pt x="1032" y="596"/>
                  </a:lnTo>
                  <a:lnTo>
                    <a:pt x="5" y="0"/>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1" name="Freeform 22"/>
            <p:cNvSpPr>
              <a:spLocks/>
            </p:cNvSpPr>
            <p:nvPr userDrawn="1"/>
          </p:nvSpPr>
          <p:spPr bwMode="auto">
            <a:xfrm>
              <a:off x="2889251" y="2817813"/>
              <a:ext cx="3281363" cy="1708150"/>
            </a:xfrm>
            <a:custGeom>
              <a:avLst/>
              <a:gdLst>
                <a:gd name="T0" fmla="*/ 0 w 2068"/>
                <a:gd name="T1" fmla="*/ 451 h 1076"/>
                <a:gd name="T2" fmla="*/ 1106 w 2068"/>
                <a:gd name="T3" fmla="*/ 1076 h 1076"/>
                <a:gd name="T4" fmla="*/ 2068 w 2068"/>
                <a:gd name="T5" fmla="*/ 583 h 1076"/>
                <a:gd name="T6" fmla="*/ 2037 w 2068"/>
                <a:gd name="T7" fmla="*/ 567 h 1076"/>
                <a:gd name="T8" fmla="*/ 997 w 2068"/>
                <a:gd name="T9" fmla="*/ 40 h 1076"/>
                <a:gd name="T10" fmla="*/ 862 w 2068"/>
                <a:gd name="T11" fmla="*/ 22 h 1076"/>
                <a:gd name="T12" fmla="*/ 0 w 2068"/>
                <a:gd name="T13" fmla="*/ 451 h 1076"/>
              </a:gdLst>
              <a:ahLst/>
              <a:cxnLst>
                <a:cxn ang="0">
                  <a:pos x="T0" y="T1"/>
                </a:cxn>
                <a:cxn ang="0">
                  <a:pos x="T2" y="T3"/>
                </a:cxn>
                <a:cxn ang="0">
                  <a:pos x="T4" y="T5"/>
                </a:cxn>
                <a:cxn ang="0">
                  <a:pos x="T6" y="T7"/>
                </a:cxn>
                <a:cxn ang="0">
                  <a:pos x="T8" y="T9"/>
                </a:cxn>
                <a:cxn ang="0">
                  <a:pos x="T10" y="T11"/>
                </a:cxn>
                <a:cxn ang="0">
                  <a:pos x="T12" y="T13"/>
                </a:cxn>
              </a:cxnLst>
              <a:rect l="0" t="0" r="r" b="b"/>
              <a:pathLst>
                <a:path w="2068" h="1076">
                  <a:moveTo>
                    <a:pt x="0" y="451"/>
                  </a:moveTo>
                  <a:cubicBezTo>
                    <a:pt x="1106" y="1076"/>
                    <a:pt x="1106" y="1076"/>
                    <a:pt x="1106" y="1076"/>
                  </a:cubicBezTo>
                  <a:cubicBezTo>
                    <a:pt x="2068" y="583"/>
                    <a:pt x="2068" y="583"/>
                    <a:pt x="2068" y="583"/>
                  </a:cubicBezTo>
                  <a:cubicBezTo>
                    <a:pt x="2037" y="567"/>
                    <a:pt x="2037" y="567"/>
                    <a:pt x="2037" y="567"/>
                  </a:cubicBezTo>
                  <a:cubicBezTo>
                    <a:pt x="997" y="40"/>
                    <a:pt x="997" y="40"/>
                    <a:pt x="997" y="40"/>
                  </a:cubicBezTo>
                  <a:cubicBezTo>
                    <a:pt x="997" y="40"/>
                    <a:pt x="925" y="0"/>
                    <a:pt x="862" y="22"/>
                  </a:cubicBezTo>
                  <a:cubicBezTo>
                    <a:pt x="800" y="45"/>
                    <a:pt x="0" y="451"/>
                    <a:pt x="0" y="451"/>
                  </a:cubicBezTo>
                  <a:close/>
                </a:path>
              </a:pathLst>
            </a:custGeom>
            <a:solidFill>
              <a:srgbClr val="88E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2" name="Freeform 23"/>
            <p:cNvSpPr>
              <a:spLocks/>
            </p:cNvSpPr>
            <p:nvPr userDrawn="1"/>
          </p:nvSpPr>
          <p:spPr bwMode="auto">
            <a:xfrm>
              <a:off x="2889251" y="3533775"/>
              <a:ext cx="1754188" cy="1139825"/>
            </a:xfrm>
            <a:custGeom>
              <a:avLst/>
              <a:gdLst>
                <a:gd name="T0" fmla="*/ 1105 w 1105"/>
                <a:gd name="T1" fmla="*/ 625 h 718"/>
                <a:gd name="T2" fmla="*/ 0 w 1105"/>
                <a:gd name="T3" fmla="*/ 0 h 718"/>
                <a:gd name="T4" fmla="*/ 0 w 1105"/>
                <a:gd name="T5" fmla="*/ 87 h 718"/>
                <a:gd name="T6" fmla="*/ 1105 w 1105"/>
                <a:gd name="T7" fmla="*/ 718 h 718"/>
                <a:gd name="T8" fmla="*/ 1105 w 1105"/>
                <a:gd name="T9" fmla="*/ 625 h 718"/>
              </a:gdLst>
              <a:ahLst/>
              <a:cxnLst>
                <a:cxn ang="0">
                  <a:pos x="T0" y="T1"/>
                </a:cxn>
                <a:cxn ang="0">
                  <a:pos x="T2" y="T3"/>
                </a:cxn>
                <a:cxn ang="0">
                  <a:pos x="T4" y="T5"/>
                </a:cxn>
                <a:cxn ang="0">
                  <a:pos x="T6" y="T7"/>
                </a:cxn>
                <a:cxn ang="0">
                  <a:pos x="T8" y="T9"/>
                </a:cxn>
              </a:cxnLst>
              <a:rect l="0" t="0" r="r" b="b"/>
              <a:pathLst>
                <a:path w="1105" h="718">
                  <a:moveTo>
                    <a:pt x="1105" y="625"/>
                  </a:moveTo>
                  <a:lnTo>
                    <a:pt x="0" y="0"/>
                  </a:lnTo>
                  <a:lnTo>
                    <a:pt x="0" y="87"/>
                  </a:lnTo>
                  <a:lnTo>
                    <a:pt x="1105" y="718"/>
                  </a:lnTo>
                  <a:lnTo>
                    <a:pt x="1105"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3" name="Freeform 24"/>
            <p:cNvSpPr>
              <a:spLocks/>
            </p:cNvSpPr>
            <p:nvPr userDrawn="1"/>
          </p:nvSpPr>
          <p:spPr bwMode="auto">
            <a:xfrm>
              <a:off x="2889251" y="4098925"/>
              <a:ext cx="1754188" cy="1157288"/>
            </a:xfrm>
            <a:custGeom>
              <a:avLst/>
              <a:gdLst>
                <a:gd name="T0" fmla="*/ 0 w 1105"/>
                <a:gd name="T1" fmla="*/ 0 h 729"/>
                <a:gd name="T2" fmla="*/ 0 w 1105"/>
                <a:gd name="T3" fmla="*/ 78 h 729"/>
                <a:gd name="T4" fmla="*/ 1105 w 1105"/>
                <a:gd name="T5" fmla="*/ 729 h 729"/>
                <a:gd name="T6" fmla="*/ 1105 w 1105"/>
                <a:gd name="T7" fmla="*/ 646 h 729"/>
                <a:gd name="T8" fmla="*/ 0 w 1105"/>
                <a:gd name="T9" fmla="*/ 0 h 729"/>
              </a:gdLst>
              <a:ahLst/>
              <a:cxnLst>
                <a:cxn ang="0">
                  <a:pos x="T0" y="T1"/>
                </a:cxn>
                <a:cxn ang="0">
                  <a:pos x="T2" y="T3"/>
                </a:cxn>
                <a:cxn ang="0">
                  <a:pos x="T4" y="T5"/>
                </a:cxn>
                <a:cxn ang="0">
                  <a:pos x="T6" y="T7"/>
                </a:cxn>
                <a:cxn ang="0">
                  <a:pos x="T8" y="T9"/>
                </a:cxn>
              </a:cxnLst>
              <a:rect l="0" t="0" r="r" b="b"/>
              <a:pathLst>
                <a:path w="1105" h="729">
                  <a:moveTo>
                    <a:pt x="0" y="0"/>
                  </a:moveTo>
                  <a:lnTo>
                    <a:pt x="0" y="78"/>
                  </a:lnTo>
                  <a:lnTo>
                    <a:pt x="1105" y="729"/>
                  </a:lnTo>
                  <a:lnTo>
                    <a:pt x="1105" y="646"/>
                  </a:lnTo>
                  <a:lnTo>
                    <a:pt x="0" y="0"/>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4" name="Freeform 25"/>
            <p:cNvSpPr>
              <a:spLocks/>
            </p:cNvSpPr>
            <p:nvPr userDrawn="1"/>
          </p:nvSpPr>
          <p:spPr bwMode="auto">
            <a:xfrm>
              <a:off x="4638676" y="3681413"/>
              <a:ext cx="1670050" cy="1574800"/>
            </a:xfrm>
            <a:custGeom>
              <a:avLst/>
              <a:gdLst>
                <a:gd name="T0" fmla="*/ 0 w 1052"/>
                <a:gd name="T1" fmla="*/ 625 h 992"/>
                <a:gd name="T2" fmla="*/ 849 w 1052"/>
                <a:gd name="T3" fmla="*/ 123 h 992"/>
                <a:gd name="T4" fmla="*/ 980 w 1052"/>
                <a:gd name="T5" fmla="*/ 155 h 992"/>
                <a:gd name="T6" fmla="*/ 867 w 1052"/>
                <a:gd name="T7" fmla="*/ 424 h 992"/>
                <a:gd name="T8" fmla="*/ 3 w 1052"/>
                <a:gd name="T9" fmla="*/ 909 h 992"/>
                <a:gd name="T10" fmla="*/ 3 w 1052"/>
                <a:gd name="T11" fmla="*/ 992 h 992"/>
                <a:gd name="T12" fmla="*/ 888 w 1052"/>
                <a:gd name="T13" fmla="*/ 481 h 992"/>
                <a:gd name="T14" fmla="*/ 1046 w 1052"/>
                <a:gd name="T15" fmla="*/ 209 h 992"/>
                <a:gd name="T16" fmla="*/ 867 w 1052"/>
                <a:gd name="T17" fmla="*/ 36 h 992"/>
                <a:gd name="T18" fmla="*/ 3 w 1052"/>
                <a:gd name="T19" fmla="*/ 532 h 992"/>
                <a:gd name="T20" fmla="*/ 0 w 1052"/>
                <a:gd name="T21" fmla="*/ 62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2" h="992">
                  <a:moveTo>
                    <a:pt x="0" y="625"/>
                  </a:moveTo>
                  <a:cubicBezTo>
                    <a:pt x="849" y="123"/>
                    <a:pt x="849" y="123"/>
                    <a:pt x="849" y="123"/>
                  </a:cubicBezTo>
                  <a:cubicBezTo>
                    <a:pt x="849" y="123"/>
                    <a:pt x="945" y="63"/>
                    <a:pt x="980" y="155"/>
                  </a:cubicBezTo>
                  <a:cubicBezTo>
                    <a:pt x="1016" y="248"/>
                    <a:pt x="936" y="380"/>
                    <a:pt x="867" y="424"/>
                  </a:cubicBezTo>
                  <a:cubicBezTo>
                    <a:pt x="3" y="909"/>
                    <a:pt x="3" y="909"/>
                    <a:pt x="3" y="909"/>
                  </a:cubicBezTo>
                  <a:cubicBezTo>
                    <a:pt x="3" y="992"/>
                    <a:pt x="3" y="992"/>
                    <a:pt x="3" y="992"/>
                  </a:cubicBezTo>
                  <a:cubicBezTo>
                    <a:pt x="888" y="481"/>
                    <a:pt x="888" y="481"/>
                    <a:pt x="888" y="481"/>
                  </a:cubicBezTo>
                  <a:cubicBezTo>
                    <a:pt x="888" y="481"/>
                    <a:pt x="1052" y="362"/>
                    <a:pt x="1046" y="209"/>
                  </a:cubicBezTo>
                  <a:cubicBezTo>
                    <a:pt x="1040" y="57"/>
                    <a:pt x="939" y="0"/>
                    <a:pt x="867" y="36"/>
                  </a:cubicBezTo>
                  <a:cubicBezTo>
                    <a:pt x="3" y="532"/>
                    <a:pt x="3" y="532"/>
                    <a:pt x="3" y="532"/>
                  </a:cubicBezTo>
                  <a:lnTo>
                    <a:pt x="0"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5" name="Freeform 26"/>
            <p:cNvSpPr>
              <a:spLocks/>
            </p:cNvSpPr>
            <p:nvPr userDrawn="1"/>
          </p:nvSpPr>
          <p:spPr bwMode="auto">
            <a:xfrm>
              <a:off x="2889251" y="2817813"/>
              <a:ext cx="3240088" cy="911225"/>
            </a:xfrm>
            <a:custGeom>
              <a:avLst/>
              <a:gdLst>
                <a:gd name="T0" fmla="*/ 0 w 2042"/>
                <a:gd name="T1" fmla="*/ 451 h 574"/>
                <a:gd name="T2" fmla="*/ 2042 w 2042"/>
                <a:gd name="T3" fmla="*/ 574 h 574"/>
                <a:gd name="T4" fmla="*/ 2037 w 2042"/>
                <a:gd name="T5" fmla="*/ 567 h 574"/>
                <a:gd name="T6" fmla="*/ 997 w 2042"/>
                <a:gd name="T7" fmla="*/ 40 h 574"/>
                <a:gd name="T8" fmla="*/ 862 w 2042"/>
                <a:gd name="T9" fmla="*/ 22 h 574"/>
                <a:gd name="T10" fmla="*/ 0 w 2042"/>
                <a:gd name="T11" fmla="*/ 451 h 574"/>
              </a:gdLst>
              <a:ahLst/>
              <a:cxnLst>
                <a:cxn ang="0">
                  <a:pos x="T0" y="T1"/>
                </a:cxn>
                <a:cxn ang="0">
                  <a:pos x="T2" y="T3"/>
                </a:cxn>
                <a:cxn ang="0">
                  <a:pos x="T4" y="T5"/>
                </a:cxn>
                <a:cxn ang="0">
                  <a:pos x="T6" y="T7"/>
                </a:cxn>
                <a:cxn ang="0">
                  <a:pos x="T8" y="T9"/>
                </a:cxn>
                <a:cxn ang="0">
                  <a:pos x="T10" y="T11"/>
                </a:cxn>
              </a:cxnLst>
              <a:rect l="0" t="0" r="r" b="b"/>
              <a:pathLst>
                <a:path w="2042" h="574">
                  <a:moveTo>
                    <a:pt x="0" y="451"/>
                  </a:moveTo>
                  <a:cubicBezTo>
                    <a:pt x="2042" y="574"/>
                    <a:pt x="2042" y="574"/>
                    <a:pt x="2042" y="574"/>
                  </a:cubicBezTo>
                  <a:cubicBezTo>
                    <a:pt x="2037" y="567"/>
                    <a:pt x="2037" y="567"/>
                    <a:pt x="2037" y="567"/>
                  </a:cubicBezTo>
                  <a:cubicBezTo>
                    <a:pt x="997" y="40"/>
                    <a:pt x="997" y="40"/>
                    <a:pt x="997" y="40"/>
                  </a:cubicBezTo>
                  <a:cubicBezTo>
                    <a:pt x="997" y="40"/>
                    <a:pt x="925" y="0"/>
                    <a:pt x="862" y="22"/>
                  </a:cubicBezTo>
                  <a:cubicBezTo>
                    <a:pt x="800" y="45"/>
                    <a:pt x="0" y="451"/>
                    <a:pt x="0" y="451"/>
                  </a:cubicBezTo>
                  <a:close/>
                </a:path>
              </a:pathLst>
            </a:custGeom>
            <a:solidFill>
              <a:srgbClr val="ABF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6" name="Freeform 27"/>
            <p:cNvSpPr>
              <a:spLocks/>
            </p:cNvSpPr>
            <p:nvPr userDrawn="1"/>
          </p:nvSpPr>
          <p:spPr bwMode="auto">
            <a:xfrm>
              <a:off x="1606551" y="5008563"/>
              <a:ext cx="2193925" cy="939800"/>
            </a:xfrm>
            <a:custGeom>
              <a:avLst/>
              <a:gdLst>
                <a:gd name="T0" fmla="*/ 1383 w 1383"/>
                <a:gd name="T1" fmla="*/ 192 h 592"/>
                <a:gd name="T2" fmla="*/ 1299 w 1383"/>
                <a:gd name="T3" fmla="*/ 149 h 592"/>
                <a:gd name="T4" fmla="*/ 132 w 1383"/>
                <a:gd name="T5" fmla="*/ 0 h 592"/>
                <a:gd name="T6" fmla="*/ 62 w 1383"/>
                <a:gd name="T7" fmla="*/ 160 h 592"/>
                <a:gd name="T8" fmla="*/ 665 w 1383"/>
                <a:gd name="T9" fmla="*/ 592 h 592"/>
                <a:gd name="T10" fmla="*/ 1383 w 1383"/>
                <a:gd name="T11" fmla="*/ 192 h 592"/>
              </a:gdLst>
              <a:ahLst/>
              <a:cxnLst>
                <a:cxn ang="0">
                  <a:pos x="T0" y="T1"/>
                </a:cxn>
                <a:cxn ang="0">
                  <a:pos x="T2" y="T3"/>
                </a:cxn>
                <a:cxn ang="0">
                  <a:pos x="T4" y="T5"/>
                </a:cxn>
                <a:cxn ang="0">
                  <a:pos x="T6" y="T7"/>
                </a:cxn>
                <a:cxn ang="0">
                  <a:pos x="T8" y="T9"/>
                </a:cxn>
                <a:cxn ang="0">
                  <a:pos x="T10" y="T11"/>
                </a:cxn>
              </a:cxnLst>
              <a:rect l="0" t="0" r="r" b="b"/>
              <a:pathLst>
                <a:path w="1383" h="592">
                  <a:moveTo>
                    <a:pt x="1383" y="192"/>
                  </a:moveTo>
                  <a:cubicBezTo>
                    <a:pt x="1299" y="149"/>
                    <a:pt x="1299" y="149"/>
                    <a:pt x="1299" y="149"/>
                  </a:cubicBezTo>
                  <a:cubicBezTo>
                    <a:pt x="132" y="0"/>
                    <a:pt x="132" y="0"/>
                    <a:pt x="132" y="0"/>
                  </a:cubicBezTo>
                  <a:cubicBezTo>
                    <a:pt x="132" y="0"/>
                    <a:pt x="0" y="50"/>
                    <a:pt x="62" y="160"/>
                  </a:cubicBezTo>
                  <a:cubicBezTo>
                    <a:pt x="146" y="309"/>
                    <a:pt x="665" y="592"/>
                    <a:pt x="665" y="592"/>
                  </a:cubicBezTo>
                  <a:lnTo>
                    <a:pt x="1383" y="192"/>
                  </a:lnTo>
                  <a:close/>
                </a:path>
              </a:pathLst>
            </a:custGeom>
            <a:solidFill>
              <a:srgbClr val="D8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7" name="Freeform 28"/>
            <p:cNvSpPr>
              <a:spLocks/>
            </p:cNvSpPr>
            <p:nvPr userDrawn="1"/>
          </p:nvSpPr>
          <p:spPr bwMode="auto">
            <a:xfrm>
              <a:off x="1836738" y="5024438"/>
              <a:ext cx="1919288" cy="817563"/>
            </a:xfrm>
            <a:custGeom>
              <a:avLst/>
              <a:gdLst>
                <a:gd name="T0" fmla="*/ 1209 w 1209"/>
                <a:gd name="T1" fmla="*/ 20 h 515"/>
                <a:gd name="T2" fmla="*/ 1203 w 1209"/>
                <a:gd name="T3" fmla="*/ 164 h 515"/>
                <a:gd name="T4" fmla="*/ 523 w 1209"/>
                <a:gd name="T5" fmla="*/ 515 h 515"/>
                <a:gd name="T6" fmla="*/ 0 w 1209"/>
                <a:gd name="T7" fmla="*/ 192 h 515"/>
                <a:gd name="T8" fmla="*/ 5 w 1209"/>
                <a:gd name="T9" fmla="*/ 27 h 515"/>
                <a:gd name="T10" fmla="*/ 545 w 1209"/>
                <a:gd name="T11" fmla="*/ 346 h 515"/>
                <a:gd name="T12" fmla="*/ 1207 w 1209"/>
                <a:gd name="T13" fmla="*/ 0 h 515"/>
                <a:gd name="T14" fmla="*/ 1209 w 1209"/>
                <a:gd name="T15" fmla="*/ 20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9" h="515">
                  <a:moveTo>
                    <a:pt x="1209" y="20"/>
                  </a:moveTo>
                  <a:lnTo>
                    <a:pt x="1203" y="164"/>
                  </a:lnTo>
                  <a:lnTo>
                    <a:pt x="523" y="515"/>
                  </a:lnTo>
                  <a:lnTo>
                    <a:pt x="0" y="192"/>
                  </a:lnTo>
                  <a:lnTo>
                    <a:pt x="5" y="27"/>
                  </a:lnTo>
                  <a:lnTo>
                    <a:pt x="545" y="346"/>
                  </a:lnTo>
                  <a:lnTo>
                    <a:pt x="1207" y="0"/>
                  </a:lnTo>
                  <a:lnTo>
                    <a:pt x="1209"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8" name="Freeform 29"/>
            <p:cNvSpPr>
              <a:spLocks/>
            </p:cNvSpPr>
            <p:nvPr userDrawn="1"/>
          </p:nvSpPr>
          <p:spPr bwMode="auto">
            <a:xfrm>
              <a:off x="1744663" y="4465638"/>
              <a:ext cx="2071688" cy="1066800"/>
            </a:xfrm>
            <a:custGeom>
              <a:avLst/>
              <a:gdLst>
                <a:gd name="T0" fmla="*/ 1306 w 1306"/>
                <a:gd name="T1" fmla="*/ 310 h 672"/>
                <a:gd name="T2" fmla="*/ 592 w 1306"/>
                <a:gd name="T3" fmla="*/ 672 h 672"/>
                <a:gd name="T4" fmla="*/ 0 w 1306"/>
                <a:gd name="T5" fmla="*/ 334 h 672"/>
                <a:gd name="T6" fmla="*/ 20 w 1306"/>
                <a:gd name="T7" fmla="*/ 325 h 672"/>
                <a:gd name="T8" fmla="*/ 690 w 1306"/>
                <a:gd name="T9" fmla="*/ 23 h 672"/>
                <a:gd name="T10" fmla="*/ 775 w 1306"/>
                <a:gd name="T11" fmla="*/ 16 h 672"/>
                <a:gd name="T12" fmla="*/ 1306 w 1306"/>
                <a:gd name="T13" fmla="*/ 310 h 672"/>
              </a:gdLst>
              <a:ahLst/>
              <a:cxnLst>
                <a:cxn ang="0">
                  <a:pos x="T0" y="T1"/>
                </a:cxn>
                <a:cxn ang="0">
                  <a:pos x="T2" y="T3"/>
                </a:cxn>
                <a:cxn ang="0">
                  <a:pos x="T4" y="T5"/>
                </a:cxn>
                <a:cxn ang="0">
                  <a:pos x="T6" y="T7"/>
                </a:cxn>
                <a:cxn ang="0">
                  <a:pos x="T8" y="T9"/>
                </a:cxn>
                <a:cxn ang="0">
                  <a:pos x="T10" y="T11"/>
                </a:cxn>
                <a:cxn ang="0">
                  <a:pos x="T12" y="T13"/>
                </a:cxn>
              </a:cxnLst>
              <a:rect l="0" t="0" r="r" b="b"/>
              <a:pathLst>
                <a:path w="1306" h="672">
                  <a:moveTo>
                    <a:pt x="1306" y="310"/>
                  </a:moveTo>
                  <a:cubicBezTo>
                    <a:pt x="592" y="672"/>
                    <a:pt x="592" y="672"/>
                    <a:pt x="592" y="672"/>
                  </a:cubicBezTo>
                  <a:cubicBezTo>
                    <a:pt x="0" y="334"/>
                    <a:pt x="0" y="334"/>
                    <a:pt x="0" y="334"/>
                  </a:cubicBezTo>
                  <a:cubicBezTo>
                    <a:pt x="20" y="325"/>
                    <a:pt x="20" y="325"/>
                    <a:pt x="20" y="325"/>
                  </a:cubicBezTo>
                  <a:cubicBezTo>
                    <a:pt x="690" y="23"/>
                    <a:pt x="690" y="23"/>
                    <a:pt x="690" y="23"/>
                  </a:cubicBezTo>
                  <a:cubicBezTo>
                    <a:pt x="690" y="23"/>
                    <a:pt x="737" y="0"/>
                    <a:pt x="775" y="16"/>
                  </a:cubicBezTo>
                  <a:cubicBezTo>
                    <a:pt x="814" y="32"/>
                    <a:pt x="1306" y="310"/>
                    <a:pt x="1306" y="310"/>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9" name="Freeform 30"/>
            <p:cNvSpPr>
              <a:spLocks/>
            </p:cNvSpPr>
            <p:nvPr userDrawn="1"/>
          </p:nvSpPr>
          <p:spPr bwMode="auto">
            <a:xfrm>
              <a:off x="2679701" y="4957763"/>
              <a:ext cx="1136650" cy="666750"/>
            </a:xfrm>
            <a:custGeom>
              <a:avLst/>
              <a:gdLst>
                <a:gd name="T0" fmla="*/ 3 w 716"/>
                <a:gd name="T1" fmla="*/ 362 h 420"/>
                <a:gd name="T2" fmla="*/ 716 w 716"/>
                <a:gd name="T3" fmla="*/ 0 h 420"/>
                <a:gd name="T4" fmla="*/ 714 w 716"/>
                <a:gd name="T5" fmla="*/ 55 h 420"/>
                <a:gd name="T6" fmla="*/ 0 w 716"/>
                <a:gd name="T7" fmla="*/ 420 h 420"/>
                <a:gd name="T8" fmla="*/ 3 w 716"/>
                <a:gd name="T9" fmla="*/ 362 h 420"/>
              </a:gdLst>
              <a:ahLst/>
              <a:cxnLst>
                <a:cxn ang="0">
                  <a:pos x="T0" y="T1"/>
                </a:cxn>
                <a:cxn ang="0">
                  <a:pos x="T2" y="T3"/>
                </a:cxn>
                <a:cxn ang="0">
                  <a:pos x="T4" y="T5"/>
                </a:cxn>
                <a:cxn ang="0">
                  <a:pos x="T6" y="T7"/>
                </a:cxn>
                <a:cxn ang="0">
                  <a:pos x="T8" y="T9"/>
                </a:cxn>
              </a:cxnLst>
              <a:rect l="0" t="0" r="r" b="b"/>
              <a:pathLst>
                <a:path w="716" h="420">
                  <a:moveTo>
                    <a:pt x="3" y="362"/>
                  </a:moveTo>
                  <a:lnTo>
                    <a:pt x="716" y="0"/>
                  </a:lnTo>
                  <a:lnTo>
                    <a:pt x="714" y="55"/>
                  </a:lnTo>
                  <a:lnTo>
                    <a:pt x="0" y="420"/>
                  </a:lnTo>
                  <a:lnTo>
                    <a:pt x="3" y="362"/>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0" name="Freeform 31"/>
            <p:cNvSpPr>
              <a:spLocks/>
            </p:cNvSpPr>
            <p:nvPr userDrawn="1"/>
          </p:nvSpPr>
          <p:spPr bwMode="auto">
            <a:xfrm>
              <a:off x="2663826" y="5313363"/>
              <a:ext cx="1136650" cy="679450"/>
            </a:xfrm>
            <a:custGeom>
              <a:avLst/>
              <a:gdLst>
                <a:gd name="T0" fmla="*/ 716 w 716"/>
                <a:gd name="T1" fmla="*/ 0 h 428"/>
                <a:gd name="T2" fmla="*/ 714 w 716"/>
                <a:gd name="T3" fmla="*/ 49 h 428"/>
                <a:gd name="T4" fmla="*/ 0 w 716"/>
                <a:gd name="T5" fmla="*/ 428 h 428"/>
                <a:gd name="T6" fmla="*/ 2 w 716"/>
                <a:gd name="T7" fmla="*/ 375 h 428"/>
                <a:gd name="T8" fmla="*/ 716 w 716"/>
                <a:gd name="T9" fmla="*/ 0 h 428"/>
              </a:gdLst>
              <a:ahLst/>
              <a:cxnLst>
                <a:cxn ang="0">
                  <a:pos x="T0" y="T1"/>
                </a:cxn>
                <a:cxn ang="0">
                  <a:pos x="T2" y="T3"/>
                </a:cxn>
                <a:cxn ang="0">
                  <a:pos x="T4" y="T5"/>
                </a:cxn>
                <a:cxn ang="0">
                  <a:pos x="T6" y="T7"/>
                </a:cxn>
                <a:cxn ang="0">
                  <a:pos x="T8" y="T9"/>
                </a:cxn>
              </a:cxnLst>
              <a:rect l="0" t="0" r="r" b="b"/>
              <a:pathLst>
                <a:path w="716" h="428">
                  <a:moveTo>
                    <a:pt x="716" y="0"/>
                  </a:moveTo>
                  <a:lnTo>
                    <a:pt x="714" y="49"/>
                  </a:lnTo>
                  <a:lnTo>
                    <a:pt x="0" y="428"/>
                  </a:lnTo>
                  <a:lnTo>
                    <a:pt x="2" y="375"/>
                  </a:lnTo>
                  <a:lnTo>
                    <a:pt x="716"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1" name="Freeform 32"/>
            <p:cNvSpPr>
              <a:spLocks/>
            </p:cNvSpPr>
            <p:nvPr userDrawn="1"/>
          </p:nvSpPr>
          <p:spPr bwMode="auto">
            <a:xfrm>
              <a:off x="1643063" y="4957763"/>
              <a:ext cx="1041400" cy="1035050"/>
            </a:xfrm>
            <a:custGeom>
              <a:avLst/>
              <a:gdLst>
                <a:gd name="T0" fmla="*/ 655 w 656"/>
                <a:gd name="T1" fmla="*/ 420 h 652"/>
                <a:gd name="T2" fmla="*/ 135 w 656"/>
                <a:gd name="T3" fmla="*/ 80 h 652"/>
                <a:gd name="T4" fmla="*/ 51 w 656"/>
                <a:gd name="T5" fmla="*/ 97 h 652"/>
                <a:gd name="T6" fmla="*/ 115 w 656"/>
                <a:gd name="T7" fmla="*/ 269 h 652"/>
                <a:gd name="T8" fmla="*/ 645 w 656"/>
                <a:gd name="T9" fmla="*/ 599 h 652"/>
                <a:gd name="T10" fmla="*/ 643 w 656"/>
                <a:gd name="T11" fmla="*/ 652 h 652"/>
                <a:gd name="T12" fmla="*/ 100 w 656"/>
                <a:gd name="T13" fmla="*/ 305 h 652"/>
                <a:gd name="T14" fmla="*/ 8 w 656"/>
                <a:gd name="T15" fmla="*/ 129 h 652"/>
                <a:gd name="T16" fmla="*/ 126 w 656"/>
                <a:gd name="T17" fmla="*/ 25 h 652"/>
                <a:gd name="T18" fmla="*/ 656 w 656"/>
                <a:gd name="T19" fmla="*/ 362 h 652"/>
                <a:gd name="T20" fmla="*/ 655 w 656"/>
                <a:gd name="T21" fmla="*/ 42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6" h="652">
                  <a:moveTo>
                    <a:pt x="655" y="420"/>
                  </a:moveTo>
                  <a:cubicBezTo>
                    <a:pt x="135" y="80"/>
                    <a:pt x="135" y="80"/>
                    <a:pt x="135" y="80"/>
                  </a:cubicBezTo>
                  <a:cubicBezTo>
                    <a:pt x="135" y="80"/>
                    <a:pt x="77" y="40"/>
                    <a:pt x="51" y="97"/>
                  </a:cubicBezTo>
                  <a:cubicBezTo>
                    <a:pt x="26" y="154"/>
                    <a:pt x="73" y="239"/>
                    <a:pt x="115" y="269"/>
                  </a:cubicBezTo>
                  <a:cubicBezTo>
                    <a:pt x="645" y="599"/>
                    <a:pt x="645" y="599"/>
                    <a:pt x="645" y="599"/>
                  </a:cubicBezTo>
                  <a:cubicBezTo>
                    <a:pt x="643" y="652"/>
                    <a:pt x="643" y="652"/>
                    <a:pt x="643" y="652"/>
                  </a:cubicBezTo>
                  <a:cubicBezTo>
                    <a:pt x="100" y="305"/>
                    <a:pt x="100" y="305"/>
                    <a:pt x="100" y="305"/>
                  </a:cubicBezTo>
                  <a:cubicBezTo>
                    <a:pt x="100" y="305"/>
                    <a:pt x="0" y="225"/>
                    <a:pt x="8" y="129"/>
                  </a:cubicBezTo>
                  <a:cubicBezTo>
                    <a:pt x="17" y="33"/>
                    <a:pt x="82" y="0"/>
                    <a:pt x="126" y="25"/>
                  </a:cubicBezTo>
                  <a:cubicBezTo>
                    <a:pt x="656" y="362"/>
                    <a:pt x="656" y="362"/>
                    <a:pt x="656" y="362"/>
                  </a:cubicBezTo>
                  <a:lnTo>
                    <a:pt x="655" y="42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2" name="Freeform 33"/>
            <p:cNvSpPr>
              <a:spLocks/>
            </p:cNvSpPr>
            <p:nvPr userDrawn="1"/>
          </p:nvSpPr>
          <p:spPr bwMode="auto">
            <a:xfrm>
              <a:off x="1771651" y="4465638"/>
              <a:ext cx="2044700" cy="522288"/>
            </a:xfrm>
            <a:custGeom>
              <a:avLst/>
              <a:gdLst>
                <a:gd name="T0" fmla="*/ 1289 w 1289"/>
                <a:gd name="T1" fmla="*/ 310 h 329"/>
                <a:gd name="T2" fmla="*/ 0 w 1289"/>
                <a:gd name="T3" fmla="*/ 329 h 329"/>
                <a:gd name="T4" fmla="*/ 3 w 1289"/>
                <a:gd name="T5" fmla="*/ 325 h 329"/>
                <a:gd name="T6" fmla="*/ 673 w 1289"/>
                <a:gd name="T7" fmla="*/ 23 h 329"/>
                <a:gd name="T8" fmla="*/ 758 w 1289"/>
                <a:gd name="T9" fmla="*/ 16 h 329"/>
                <a:gd name="T10" fmla="*/ 1289 w 1289"/>
                <a:gd name="T11" fmla="*/ 310 h 329"/>
              </a:gdLst>
              <a:ahLst/>
              <a:cxnLst>
                <a:cxn ang="0">
                  <a:pos x="T0" y="T1"/>
                </a:cxn>
                <a:cxn ang="0">
                  <a:pos x="T2" y="T3"/>
                </a:cxn>
                <a:cxn ang="0">
                  <a:pos x="T4" y="T5"/>
                </a:cxn>
                <a:cxn ang="0">
                  <a:pos x="T6" y="T7"/>
                </a:cxn>
                <a:cxn ang="0">
                  <a:pos x="T8" y="T9"/>
                </a:cxn>
                <a:cxn ang="0">
                  <a:pos x="T10" y="T11"/>
                </a:cxn>
              </a:cxnLst>
              <a:rect l="0" t="0" r="r" b="b"/>
              <a:pathLst>
                <a:path w="1289" h="329">
                  <a:moveTo>
                    <a:pt x="1289" y="310"/>
                  </a:moveTo>
                  <a:cubicBezTo>
                    <a:pt x="0" y="329"/>
                    <a:pt x="0" y="329"/>
                    <a:pt x="0" y="329"/>
                  </a:cubicBezTo>
                  <a:cubicBezTo>
                    <a:pt x="3" y="325"/>
                    <a:pt x="3" y="325"/>
                    <a:pt x="3" y="325"/>
                  </a:cubicBezTo>
                  <a:cubicBezTo>
                    <a:pt x="673" y="23"/>
                    <a:pt x="673" y="23"/>
                    <a:pt x="673" y="23"/>
                  </a:cubicBezTo>
                  <a:cubicBezTo>
                    <a:pt x="673" y="23"/>
                    <a:pt x="720" y="0"/>
                    <a:pt x="758" y="16"/>
                  </a:cubicBezTo>
                  <a:cubicBezTo>
                    <a:pt x="797" y="32"/>
                    <a:pt x="1289" y="310"/>
                    <a:pt x="1289" y="310"/>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3" name="Freeform 34"/>
            <p:cNvSpPr>
              <a:spLocks/>
            </p:cNvSpPr>
            <p:nvPr userDrawn="1"/>
          </p:nvSpPr>
          <p:spPr bwMode="auto">
            <a:xfrm>
              <a:off x="2336801" y="1339850"/>
              <a:ext cx="2005013" cy="858838"/>
            </a:xfrm>
            <a:custGeom>
              <a:avLst/>
              <a:gdLst>
                <a:gd name="T0" fmla="*/ 1264 w 1264"/>
                <a:gd name="T1" fmla="*/ 176 h 541"/>
                <a:gd name="T2" fmla="*/ 1188 w 1264"/>
                <a:gd name="T3" fmla="*/ 136 h 541"/>
                <a:gd name="T4" fmla="*/ 121 w 1264"/>
                <a:gd name="T5" fmla="*/ 0 h 541"/>
                <a:gd name="T6" fmla="*/ 57 w 1264"/>
                <a:gd name="T7" fmla="*/ 147 h 541"/>
                <a:gd name="T8" fmla="*/ 608 w 1264"/>
                <a:gd name="T9" fmla="*/ 541 h 541"/>
                <a:gd name="T10" fmla="*/ 1264 w 1264"/>
                <a:gd name="T11" fmla="*/ 176 h 541"/>
              </a:gdLst>
              <a:ahLst/>
              <a:cxnLst>
                <a:cxn ang="0">
                  <a:pos x="T0" y="T1"/>
                </a:cxn>
                <a:cxn ang="0">
                  <a:pos x="T2" y="T3"/>
                </a:cxn>
                <a:cxn ang="0">
                  <a:pos x="T4" y="T5"/>
                </a:cxn>
                <a:cxn ang="0">
                  <a:pos x="T6" y="T7"/>
                </a:cxn>
                <a:cxn ang="0">
                  <a:pos x="T8" y="T9"/>
                </a:cxn>
                <a:cxn ang="0">
                  <a:pos x="T10" y="T11"/>
                </a:cxn>
              </a:cxnLst>
              <a:rect l="0" t="0" r="r" b="b"/>
              <a:pathLst>
                <a:path w="1264" h="541">
                  <a:moveTo>
                    <a:pt x="1264" y="176"/>
                  </a:moveTo>
                  <a:cubicBezTo>
                    <a:pt x="1188" y="136"/>
                    <a:pt x="1188" y="136"/>
                    <a:pt x="1188" y="136"/>
                  </a:cubicBezTo>
                  <a:cubicBezTo>
                    <a:pt x="121" y="0"/>
                    <a:pt x="121" y="0"/>
                    <a:pt x="121" y="0"/>
                  </a:cubicBezTo>
                  <a:cubicBezTo>
                    <a:pt x="121" y="0"/>
                    <a:pt x="0" y="46"/>
                    <a:pt x="57" y="147"/>
                  </a:cubicBezTo>
                  <a:cubicBezTo>
                    <a:pt x="134" y="283"/>
                    <a:pt x="608" y="541"/>
                    <a:pt x="608" y="541"/>
                  </a:cubicBezTo>
                  <a:lnTo>
                    <a:pt x="1264" y="176"/>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4" name="Freeform 35"/>
            <p:cNvSpPr>
              <a:spLocks/>
            </p:cNvSpPr>
            <p:nvPr userDrawn="1"/>
          </p:nvSpPr>
          <p:spPr bwMode="auto">
            <a:xfrm>
              <a:off x="2547938" y="1354138"/>
              <a:ext cx="1754188" cy="747713"/>
            </a:xfrm>
            <a:custGeom>
              <a:avLst/>
              <a:gdLst>
                <a:gd name="T0" fmla="*/ 1105 w 1105"/>
                <a:gd name="T1" fmla="*/ 18 h 471"/>
                <a:gd name="T2" fmla="*/ 1099 w 1105"/>
                <a:gd name="T3" fmla="*/ 150 h 471"/>
                <a:gd name="T4" fmla="*/ 477 w 1105"/>
                <a:gd name="T5" fmla="*/ 471 h 471"/>
                <a:gd name="T6" fmla="*/ 0 w 1105"/>
                <a:gd name="T7" fmla="*/ 176 h 471"/>
                <a:gd name="T8" fmla="*/ 4 w 1105"/>
                <a:gd name="T9" fmla="*/ 25 h 471"/>
                <a:gd name="T10" fmla="*/ 497 w 1105"/>
                <a:gd name="T11" fmla="*/ 316 h 471"/>
                <a:gd name="T12" fmla="*/ 1103 w 1105"/>
                <a:gd name="T13" fmla="*/ 0 h 471"/>
                <a:gd name="T14" fmla="*/ 1105 w 1105"/>
                <a:gd name="T15" fmla="*/ 18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471">
                  <a:moveTo>
                    <a:pt x="1105" y="18"/>
                  </a:moveTo>
                  <a:lnTo>
                    <a:pt x="1099" y="150"/>
                  </a:lnTo>
                  <a:lnTo>
                    <a:pt x="477" y="471"/>
                  </a:lnTo>
                  <a:lnTo>
                    <a:pt x="0" y="176"/>
                  </a:lnTo>
                  <a:lnTo>
                    <a:pt x="4" y="25"/>
                  </a:lnTo>
                  <a:lnTo>
                    <a:pt x="497" y="316"/>
                  </a:lnTo>
                  <a:lnTo>
                    <a:pt x="1103" y="0"/>
                  </a:lnTo>
                  <a:lnTo>
                    <a:pt x="1105" y="18"/>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5" name="Freeform 36"/>
            <p:cNvSpPr>
              <a:spLocks/>
            </p:cNvSpPr>
            <p:nvPr userDrawn="1"/>
          </p:nvSpPr>
          <p:spPr bwMode="auto">
            <a:xfrm>
              <a:off x="2463801" y="842963"/>
              <a:ext cx="1893888" cy="976313"/>
            </a:xfrm>
            <a:custGeom>
              <a:avLst/>
              <a:gdLst>
                <a:gd name="T0" fmla="*/ 1194 w 1194"/>
                <a:gd name="T1" fmla="*/ 284 h 615"/>
                <a:gd name="T2" fmla="*/ 541 w 1194"/>
                <a:gd name="T3" fmla="*/ 615 h 615"/>
                <a:gd name="T4" fmla="*/ 0 w 1194"/>
                <a:gd name="T5" fmla="*/ 306 h 615"/>
                <a:gd name="T6" fmla="*/ 18 w 1194"/>
                <a:gd name="T7" fmla="*/ 297 h 615"/>
                <a:gd name="T8" fmla="*/ 631 w 1194"/>
                <a:gd name="T9" fmla="*/ 21 h 615"/>
                <a:gd name="T10" fmla="*/ 709 w 1194"/>
                <a:gd name="T11" fmla="*/ 15 h 615"/>
                <a:gd name="T12" fmla="*/ 1194 w 1194"/>
                <a:gd name="T13" fmla="*/ 284 h 615"/>
              </a:gdLst>
              <a:ahLst/>
              <a:cxnLst>
                <a:cxn ang="0">
                  <a:pos x="T0" y="T1"/>
                </a:cxn>
                <a:cxn ang="0">
                  <a:pos x="T2" y="T3"/>
                </a:cxn>
                <a:cxn ang="0">
                  <a:pos x="T4" y="T5"/>
                </a:cxn>
                <a:cxn ang="0">
                  <a:pos x="T6" y="T7"/>
                </a:cxn>
                <a:cxn ang="0">
                  <a:pos x="T8" y="T9"/>
                </a:cxn>
                <a:cxn ang="0">
                  <a:pos x="T10" y="T11"/>
                </a:cxn>
                <a:cxn ang="0">
                  <a:pos x="T12" y="T13"/>
                </a:cxn>
              </a:cxnLst>
              <a:rect l="0" t="0" r="r" b="b"/>
              <a:pathLst>
                <a:path w="1194" h="615">
                  <a:moveTo>
                    <a:pt x="1194" y="284"/>
                  </a:moveTo>
                  <a:cubicBezTo>
                    <a:pt x="541" y="615"/>
                    <a:pt x="541" y="615"/>
                    <a:pt x="541" y="615"/>
                  </a:cubicBezTo>
                  <a:cubicBezTo>
                    <a:pt x="0" y="306"/>
                    <a:pt x="0" y="306"/>
                    <a:pt x="0" y="306"/>
                  </a:cubicBezTo>
                  <a:cubicBezTo>
                    <a:pt x="18" y="297"/>
                    <a:pt x="18" y="297"/>
                    <a:pt x="18" y="297"/>
                  </a:cubicBezTo>
                  <a:cubicBezTo>
                    <a:pt x="631" y="21"/>
                    <a:pt x="631" y="21"/>
                    <a:pt x="631" y="21"/>
                  </a:cubicBezTo>
                  <a:cubicBezTo>
                    <a:pt x="631" y="21"/>
                    <a:pt x="673" y="0"/>
                    <a:pt x="709" y="15"/>
                  </a:cubicBezTo>
                  <a:cubicBezTo>
                    <a:pt x="744" y="29"/>
                    <a:pt x="1194" y="284"/>
                    <a:pt x="1194" y="284"/>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6" name="Freeform 37"/>
            <p:cNvSpPr>
              <a:spLocks/>
            </p:cNvSpPr>
            <p:nvPr userDrawn="1"/>
          </p:nvSpPr>
          <p:spPr bwMode="auto">
            <a:xfrm>
              <a:off x="3316288" y="1293813"/>
              <a:ext cx="1041400" cy="609600"/>
            </a:xfrm>
            <a:custGeom>
              <a:avLst/>
              <a:gdLst>
                <a:gd name="T0" fmla="*/ 3 w 656"/>
                <a:gd name="T1" fmla="*/ 331 h 384"/>
                <a:gd name="T2" fmla="*/ 656 w 656"/>
                <a:gd name="T3" fmla="*/ 0 h 384"/>
                <a:gd name="T4" fmla="*/ 653 w 656"/>
                <a:gd name="T5" fmla="*/ 50 h 384"/>
                <a:gd name="T6" fmla="*/ 0 w 656"/>
                <a:gd name="T7" fmla="*/ 384 h 384"/>
                <a:gd name="T8" fmla="*/ 3 w 656"/>
                <a:gd name="T9" fmla="*/ 331 h 384"/>
              </a:gdLst>
              <a:ahLst/>
              <a:cxnLst>
                <a:cxn ang="0">
                  <a:pos x="T0" y="T1"/>
                </a:cxn>
                <a:cxn ang="0">
                  <a:pos x="T2" y="T3"/>
                </a:cxn>
                <a:cxn ang="0">
                  <a:pos x="T4" y="T5"/>
                </a:cxn>
                <a:cxn ang="0">
                  <a:pos x="T6" y="T7"/>
                </a:cxn>
                <a:cxn ang="0">
                  <a:pos x="T8" y="T9"/>
                </a:cxn>
              </a:cxnLst>
              <a:rect l="0" t="0" r="r" b="b"/>
              <a:pathLst>
                <a:path w="656" h="384">
                  <a:moveTo>
                    <a:pt x="3" y="331"/>
                  </a:moveTo>
                  <a:lnTo>
                    <a:pt x="656" y="0"/>
                  </a:lnTo>
                  <a:lnTo>
                    <a:pt x="653" y="50"/>
                  </a:lnTo>
                  <a:lnTo>
                    <a:pt x="0" y="384"/>
                  </a:lnTo>
                  <a:lnTo>
                    <a:pt x="3" y="331"/>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7" name="Freeform 38"/>
            <p:cNvSpPr>
              <a:spLocks/>
            </p:cNvSpPr>
            <p:nvPr userDrawn="1"/>
          </p:nvSpPr>
          <p:spPr bwMode="auto">
            <a:xfrm>
              <a:off x="3302001" y="1619250"/>
              <a:ext cx="1039813" cy="619125"/>
            </a:xfrm>
            <a:custGeom>
              <a:avLst/>
              <a:gdLst>
                <a:gd name="T0" fmla="*/ 655 w 655"/>
                <a:gd name="T1" fmla="*/ 0 h 390"/>
                <a:gd name="T2" fmla="*/ 653 w 655"/>
                <a:gd name="T3" fmla="*/ 44 h 390"/>
                <a:gd name="T4" fmla="*/ 0 w 655"/>
                <a:gd name="T5" fmla="*/ 390 h 390"/>
                <a:gd name="T6" fmla="*/ 2 w 655"/>
                <a:gd name="T7" fmla="*/ 342 h 390"/>
                <a:gd name="T8" fmla="*/ 655 w 655"/>
                <a:gd name="T9" fmla="*/ 0 h 390"/>
              </a:gdLst>
              <a:ahLst/>
              <a:cxnLst>
                <a:cxn ang="0">
                  <a:pos x="T0" y="T1"/>
                </a:cxn>
                <a:cxn ang="0">
                  <a:pos x="T2" y="T3"/>
                </a:cxn>
                <a:cxn ang="0">
                  <a:pos x="T4" y="T5"/>
                </a:cxn>
                <a:cxn ang="0">
                  <a:pos x="T6" y="T7"/>
                </a:cxn>
                <a:cxn ang="0">
                  <a:pos x="T8" y="T9"/>
                </a:cxn>
              </a:cxnLst>
              <a:rect l="0" t="0" r="r" b="b"/>
              <a:pathLst>
                <a:path w="655" h="390">
                  <a:moveTo>
                    <a:pt x="655" y="0"/>
                  </a:moveTo>
                  <a:lnTo>
                    <a:pt x="653" y="44"/>
                  </a:lnTo>
                  <a:lnTo>
                    <a:pt x="0" y="390"/>
                  </a:lnTo>
                  <a:lnTo>
                    <a:pt x="2" y="342"/>
                  </a:lnTo>
                  <a:lnTo>
                    <a:pt x="655"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8" name="Freeform 39"/>
            <p:cNvSpPr>
              <a:spLocks/>
            </p:cNvSpPr>
            <p:nvPr userDrawn="1"/>
          </p:nvSpPr>
          <p:spPr bwMode="auto">
            <a:xfrm>
              <a:off x="2371726" y="1293813"/>
              <a:ext cx="949325" cy="944563"/>
            </a:xfrm>
            <a:custGeom>
              <a:avLst/>
              <a:gdLst>
                <a:gd name="T0" fmla="*/ 598 w 599"/>
                <a:gd name="T1" fmla="*/ 384 h 595"/>
                <a:gd name="T2" fmla="*/ 123 w 599"/>
                <a:gd name="T3" fmla="*/ 73 h 595"/>
                <a:gd name="T4" fmla="*/ 46 w 599"/>
                <a:gd name="T5" fmla="*/ 88 h 595"/>
                <a:gd name="T6" fmla="*/ 105 w 599"/>
                <a:gd name="T7" fmla="*/ 246 h 595"/>
                <a:gd name="T8" fmla="*/ 589 w 599"/>
                <a:gd name="T9" fmla="*/ 547 h 595"/>
                <a:gd name="T10" fmla="*/ 587 w 599"/>
                <a:gd name="T11" fmla="*/ 595 h 595"/>
                <a:gd name="T12" fmla="*/ 91 w 599"/>
                <a:gd name="T13" fmla="*/ 278 h 595"/>
                <a:gd name="T14" fmla="*/ 7 w 599"/>
                <a:gd name="T15" fmla="*/ 118 h 595"/>
                <a:gd name="T16" fmla="*/ 115 w 599"/>
                <a:gd name="T17" fmla="*/ 22 h 595"/>
                <a:gd name="T18" fmla="*/ 599 w 599"/>
                <a:gd name="T19" fmla="*/ 331 h 595"/>
                <a:gd name="T20" fmla="*/ 598 w 599"/>
                <a:gd name="T21" fmla="*/ 38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9" h="595">
                  <a:moveTo>
                    <a:pt x="598" y="384"/>
                  </a:moveTo>
                  <a:cubicBezTo>
                    <a:pt x="123" y="73"/>
                    <a:pt x="123" y="73"/>
                    <a:pt x="123" y="73"/>
                  </a:cubicBezTo>
                  <a:cubicBezTo>
                    <a:pt x="123" y="73"/>
                    <a:pt x="69" y="36"/>
                    <a:pt x="46" y="88"/>
                  </a:cubicBezTo>
                  <a:cubicBezTo>
                    <a:pt x="23" y="141"/>
                    <a:pt x="66" y="218"/>
                    <a:pt x="105" y="246"/>
                  </a:cubicBezTo>
                  <a:cubicBezTo>
                    <a:pt x="589" y="547"/>
                    <a:pt x="589" y="547"/>
                    <a:pt x="589" y="547"/>
                  </a:cubicBezTo>
                  <a:cubicBezTo>
                    <a:pt x="587" y="595"/>
                    <a:pt x="587" y="595"/>
                    <a:pt x="587" y="595"/>
                  </a:cubicBezTo>
                  <a:cubicBezTo>
                    <a:pt x="91" y="278"/>
                    <a:pt x="91" y="278"/>
                    <a:pt x="91" y="278"/>
                  </a:cubicBezTo>
                  <a:cubicBezTo>
                    <a:pt x="91" y="278"/>
                    <a:pt x="0" y="205"/>
                    <a:pt x="7" y="118"/>
                  </a:cubicBezTo>
                  <a:cubicBezTo>
                    <a:pt x="14" y="30"/>
                    <a:pt x="74" y="0"/>
                    <a:pt x="115" y="22"/>
                  </a:cubicBezTo>
                  <a:cubicBezTo>
                    <a:pt x="599" y="331"/>
                    <a:pt x="599" y="331"/>
                    <a:pt x="599" y="331"/>
                  </a:cubicBezTo>
                  <a:lnTo>
                    <a:pt x="598" y="384"/>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9" name="Freeform 40"/>
            <p:cNvSpPr>
              <a:spLocks/>
            </p:cNvSpPr>
            <p:nvPr userDrawn="1"/>
          </p:nvSpPr>
          <p:spPr bwMode="auto">
            <a:xfrm>
              <a:off x="2489201" y="842963"/>
              <a:ext cx="1868488" cy="477838"/>
            </a:xfrm>
            <a:custGeom>
              <a:avLst/>
              <a:gdLst>
                <a:gd name="T0" fmla="*/ 1178 w 1178"/>
                <a:gd name="T1" fmla="*/ 284 h 301"/>
                <a:gd name="T2" fmla="*/ 0 w 1178"/>
                <a:gd name="T3" fmla="*/ 301 h 301"/>
                <a:gd name="T4" fmla="*/ 2 w 1178"/>
                <a:gd name="T5" fmla="*/ 297 h 301"/>
                <a:gd name="T6" fmla="*/ 615 w 1178"/>
                <a:gd name="T7" fmla="*/ 21 h 301"/>
                <a:gd name="T8" fmla="*/ 693 w 1178"/>
                <a:gd name="T9" fmla="*/ 15 h 301"/>
                <a:gd name="T10" fmla="*/ 1178 w 1178"/>
                <a:gd name="T11" fmla="*/ 284 h 301"/>
              </a:gdLst>
              <a:ahLst/>
              <a:cxnLst>
                <a:cxn ang="0">
                  <a:pos x="T0" y="T1"/>
                </a:cxn>
                <a:cxn ang="0">
                  <a:pos x="T2" y="T3"/>
                </a:cxn>
                <a:cxn ang="0">
                  <a:pos x="T4" y="T5"/>
                </a:cxn>
                <a:cxn ang="0">
                  <a:pos x="T6" y="T7"/>
                </a:cxn>
                <a:cxn ang="0">
                  <a:pos x="T8" y="T9"/>
                </a:cxn>
                <a:cxn ang="0">
                  <a:pos x="T10" y="T11"/>
                </a:cxn>
              </a:cxnLst>
              <a:rect l="0" t="0" r="r" b="b"/>
              <a:pathLst>
                <a:path w="1178" h="301">
                  <a:moveTo>
                    <a:pt x="1178" y="284"/>
                  </a:moveTo>
                  <a:cubicBezTo>
                    <a:pt x="0" y="301"/>
                    <a:pt x="0" y="301"/>
                    <a:pt x="0" y="301"/>
                  </a:cubicBezTo>
                  <a:cubicBezTo>
                    <a:pt x="2" y="297"/>
                    <a:pt x="2" y="297"/>
                    <a:pt x="2" y="297"/>
                  </a:cubicBezTo>
                  <a:cubicBezTo>
                    <a:pt x="615" y="21"/>
                    <a:pt x="615" y="21"/>
                    <a:pt x="615" y="21"/>
                  </a:cubicBezTo>
                  <a:cubicBezTo>
                    <a:pt x="615" y="21"/>
                    <a:pt x="657" y="0"/>
                    <a:pt x="693" y="15"/>
                  </a:cubicBezTo>
                  <a:cubicBezTo>
                    <a:pt x="728" y="29"/>
                    <a:pt x="1178" y="284"/>
                    <a:pt x="1178" y="284"/>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0" name="Freeform 41"/>
            <p:cNvSpPr>
              <a:spLocks/>
            </p:cNvSpPr>
            <p:nvPr userDrawn="1"/>
          </p:nvSpPr>
          <p:spPr bwMode="auto">
            <a:xfrm>
              <a:off x="3232151" y="2932113"/>
              <a:ext cx="2201863" cy="901700"/>
            </a:xfrm>
            <a:custGeom>
              <a:avLst/>
              <a:gdLst>
                <a:gd name="T0" fmla="*/ 0 w 1387"/>
                <a:gd name="T1" fmla="*/ 136 h 568"/>
                <a:gd name="T2" fmla="*/ 85 w 1387"/>
                <a:gd name="T3" fmla="*/ 96 h 568"/>
                <a:gd name="T4" fmla="*/ 1258 w 1387"/>
                <a:gd name="T5" fmla="*/ 0 h 568"/>
                <a:gd name="T6" fmla="*/ 1320 w 1387"/>
                <a:gd name="T7" fmla="*/ 164 h 568"/>
                <a:gd name="T8" fmla="*/ 698 w 1387"/>
                <a:gd name="T9" fmla="*/ 568 h 568"/>
                <a:gd name="T10" fmla="*/ 0 w 1387"/>
                <a:gd name="T11" fmla="*/ 136 h 568"/>
              </a:gdLst>
              <a:ahLst/>
              <a:cxnLst>
                <a:cxn ang="0">
                  <a:pos x="T0" y="T1"/>
                </a:cxn>
                <a:cxn ang="0">
                  <a:pos x="T2" y="T3"/>
                </a:cxn>
                <a:cxn ang="0">
                  <a:pos x="T4" y="T5"/>
                </a:cxn>
                <a:cxn ang="0">
                  <a:pos x="T6" y="T7"/>
                </a:cxn>
                <a:cxn ang="0">
                  <a:pos x="T8" y="T9"/>
                </a:cxn>
                <a:cxn ang="0">
                  <a:pos x="T10" y="T11"/>
                </a:cxn>
              </a:cxnLst>
              <a:rect l="0" t="0" r="r" b="b"/>
              <a:pathLst>
                <a:path w="1387" h="568">
                  <a:moveTo>
                    <a:pt x="0" y="136"/>
                  </a:moveTo>
                  <a:cubicBezTo>
                    <a:pt x="85" y="96"/>
                    <a:pt x="85" y="96"/>
                    <a:pt x="85" y="96"/>
                  </a:cubicBezTo>
                  <a:cubicBezTo>
                    <a:pt x="1258" y="0"/>
                    <a:pt x="1258" y="0"/>
                    <a:pt x="1258" y="0"/>
                  </a:cubicBezTo>
                  <a:cubicBezTo>
                    <a:pt x="1258" y="0"/>
                    <a:pt x="1387" y="56"/>
                    <a:pt x="1320" y="164"/>
                  </a:cubicBezTo>
                  <a:cubicBezTo>
                    <a:pt x="1230" y="309"/>
                    <a:pt x="698" y="568"/>
                    <a:pt x="698" y="568"/>
                  </a:cubicBezTo>
                  <a:lnTo>
                    <a:pt x="0" y="136"/>
                  </a:lnTo>
                  <a:close/>
                </a:path>
              </a:pathLst>
            </a:custGeom>
            <a:solidFill>
              <a:srgbClr val="D61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1" name="Freeform 42"/>
            <p:cNvSpPr>
              <a:spLocks/>
            </p:cNvSpPr>
            <p:nvPr userDrawn="1"/>
          </p:nvSpPr>
          <p:spPr bwMode="auto">
            <a:xfrm>
              <a:off x="3286126" y="2860675"/>
              <a:ext cx="1911350" cy="865188"/>
            </a:xfrm>
            <a:custGeom>
              <a:avLst/>
              <a:gdLst>
                <a:gd name="T0" fmla="*/ 0 w 1204"/>
                <a:gd name="T1" fmla="*/ 20 h 545"/>
                <a:gd name="T2" fmla="*/ 0 w 1204"/>
                <a:gd name="T3" fmla="*/ 164 h 545"/>
                <a:gd name="T4" fmla="*/ 664 w 1204"/>
                <a:gd name="T5" fmla="*/ 545 h 545"/>
                <a:gd name="T6" fmla="*/ 1201 w 1204"/>
                <a:gd name="T7" fmla="*/ 247 h 545"/>
                <a:gd name="T8" fmla="*/ 1204 w 1204"/>
                <a:gd name="T9" fmla="*/ 82 h 545"/>
                <a:gd name="T10" fmla="*/ 650 w 1204"/>
                <a:gd name="T11" fmla="*/ 376 h 545"/>
                <a:gd name="T12" fmla="*/ 3 w 1204"/>
                <a:gd name="T13" fmla="*/ 0 h 545"/>
                <a:gd name="T14" fmla="*/ 0 w 1204"/>
                <a:gd name="T15" fmla="*/ 20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4" h="545">
                  <a:moveTo>
                    <a:pt x="0" y="20"/>
                  </a:moveTo>
                  <a:lnTo>
                    <a:pt x="0" y="164"/>
                  </a:lnTo>
                  <a:lnTo>
                    <a:pt x="664" y="545"/>
                  </a:lnTo>
                  <a:lnTo>
                    <a:pt x="1201" y="247"/>
                  </a:lnTo>
                  <a:lnTo>
                    <a:pt x="1204" y="82"/>
                  </a:lnTo>
                  <a:lnTo>
                    <a:pt x="650" y="376"/>
                  </a:lnTo>
                  <a:lnTo>
                    <a:pt x="3" y="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2" name="Freeform 43"/>
            <p:cNvSpPr>
              <a:spLocks/>
            </p:cNvSpPr>
            <p:nvPr userDrawn="1"/>
          </p:nvSpPr>
          <p:spPr bwMode="auto">
            <a:xfrm>
              <a:off x="3232151" y="2339975"/>
              <a:ext cx="2068513" cy="1076325"/>
            </a:xfrm>
            <a:custGeom>
              <a:avLst/>
              <a:gdLst>
                <a:gd name="T0" fmla="*/ 0 w 1303"/>
                <a:gd name="T1" fmla="*/ 285 h 678"/>
                <a:gd name="T2" fmla="*/ 697 w 1303"/>
                <a:gd name="T3" fmla="*/ 678 h 678"/>
                <a:gd name="T4" fmla="*/ 1303 w 1303"/>
                <a:gd name="T5" fmla="*/ 368 h 678"/>
                <a:gd name="T6" fmla="*/ 1283 w 1303"/>
                <a:gd name="T7" fmla="*/ 358 h 678"/>
                <a:gd name="T8" fmla="*/ 628 w 1303"/>
                <a:gd name="T9" fmla="*/ 26 h 678"/>
                <a:gd name="T10" fmla="*/ 543 w 1303"/>
                <a:gd name="T11" fmla="*/ 14 h 678"/>
                <a:gd name="T12" fmla="*/ 0 w 1303"/>
                <a:gd name="T13" fmla="*/ 285 h 678"/>
              </a:gdLst>
              <a:ahLst/>
              <a:cxnLst>
                <a:cxn ang="0">
                  <a:pos x="T0" y="T1"/>
                </a:cxn>
                <a:cxn ang="0">
                  <a:pos x="T2" y="T3"/>
                </a:cxn>
                <a:cxn ang="0">
                  <a:pos x="T4" y="T5"/>
                </a:cxn>
                <a:cxn ang="0">
                  <a:pos x="T6" y="T7"/>
                </a:cxn>
                <a:cxn ang="0">
                  <a:pos x="T8" y="T9"/>
                </a:cxn>
                <a:cxn ang="0">
                  <a:pos x="T10" y="T11"/>
                </a:cxn>
                <a:cxn ang="0">
                  <a:pos x="T12" y="T13"/>
                </a:cxn>
              </a:cxnLst>
              <a:rect l="0" t="0" r="r" b="b"/>
              <a:pathLst>
                <a:path w="1303" h="678">
                  <a:moveTo>
                    <a:pt x="0" y="285"/>
                  </a:moveTo>
                  <a:cubicBezTo>
                    <a:pt x="697" y="678"/>
                    <a:pt x="697" y="678"/>
                    <a:pt x="697" y="678"/>
                  </a:cubicBezTo>
                  <a:cubicBezTo>
                    <a:pt x="1303" y="368"/>
                    <a:pt x="1303" y="368"/>
                    <a:pt x="1303" y="368"/>
                  </a:cubicBezTo>
                  <a:cubicBezTo>
                    <a:pt x="1283" y="358"/>
                    <a:pt x="1283" y="358"/>
                    <a:pt x="1283" y="358"/>
                  </a:cubicBezTo>
                  <a:cubicBezTo>
                    <a:pt x="628" y="26"/>
                    <a:pt x="628" y="26"/>
                    <a:pt x="628" y="26"/>
                  </a:cubicBezTo>
                  <a:cubicBezTo>
                    <a:pt x="628" y="26"/>
                    <a:pt x="583" y="0"/>
                    <a:pt x="543" y="14"/>
                  </a:cubicBezTo>
                  <a:cubicBezTo>
                    <a:pt x="503" y="29"/>
                    <a:pt x="0" y="285"/>
                    <a:pt x="0" y="285"/>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3" name="Freeform 44"/>
            <p:cNvSpPr>
              <a:spLocks/>
            </p:cNvSpPr>
            <p:nvPr userDrawn="1"/>
          </p:nvSpPr>
          <p:spPr bwMode="auto">
            <a:xfrm>
              <a:off x="3232151" y="2792413"/>
              <a:ext cx="1106488" cy="717550"/>
            </a:xfrm>
            <a:custGeom>
              <a:avLst/>
              <a:gdLst>
                <a:gd name="T0" fmla="*/ 697 w 697"/>
                <a:gd name="T1" fmla="*/ 393 h 452"/>
                <a:gd name="T2" fmla="*/ 0 w 697"/>
                <a:gd name="T3" fmla="*/ 0 h 452"/>
                <a:gd name="T4" fmla="*/ 0 w 697"/>
                <a:gd name="T5" fmla="*/ 54 h 452"/>
                <a:gd name="T6" fmla="*/ 697 w 697"/>
                <a:gd name="T7" fmla="*/ 452 h 452"/>
                <a:gd name="T8" fmla="*/ 697 w 697"/>
                <a:gd name="T9" fmla="*/ 393 h 452"/>
              </a:gdLst>
              <a:ahLst/>
              <a:cxnLst>
                <a:cxn ang="0">
                  <a:pos x="T0" y="T1"/>
                </a:cxn>
                <a:cxn ang="0">
                  <a:pos x="T2" y="T3"/>
                </a:cxn>
                <a:cxn ang="0">
                  <a:pos x="T4" y="T5"/>
                </a:cxn>
                <a:cxn ang="0">
                  <a:pos x="T6" y="T7"/>
                </a:cxn>
                <a:cxn ang="0">
                  <a:pos x="T8" y="T9"/>
                </a:cxn>
              </a:cxnLst>
              <a:rect l="0" t="0" r="r" b="b"/>
              <a:pathLst>
                <a:path w="697" h="452">
                  <a:moveTo>
                    <a:pt x="697" y="393"/>
                  </a:moveTo>
                  <a:lnTo>
                    <a:pt x="0" y="0"/>
                  </a:lnTo>
                  <a:lnTo>
                    <a:pt x="0" y="54"/>
                  </a:lnTo>
                  <a:lnTo>
                    <a:pt x="697" y="452"/>
                  </a:lnTo>
                  <a:lnTo>
                    <a:pt x="697" y="393"/>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4" name="Freeform 45"/>
            <p:cNvSpPr>
              <a:spLocks/>
            </p:cNvSpPr>
            <p:nvPr userDrawn="1"/>
          </p:nvSpPr>
          <p:spPr bwMode="auto">
            <a:xfrm>
              <a:off x="3232151" y="3148013"/>
              <a:ext cx="1106488" cy="728663"/>
            </a:xfrm>
            <a:custGeom>
              <a:avLst/>
              <a:gdLst>
                <a:gd name="T0" fmla="*/ 0 w 697"/>
                <a:gd name="T1" fmla="*/ 0 h 459"/>
                <a:gd name="T2" fmla="*/ 0 w 697"/>
                <a:gd name="T3" fmla="*/ 49 h 459"/>
                <a:gd name="T4" fmla="*/ 697 w 697"/>
                <a:gd name="T5" fmla="*/ 459 h 459"/>
                <a:gd name="T6" fmla="*/ 697 w 697"/>
                <a:gd name="T7" fmla="*/ 407 h 459"/>
                <a:gd name="T8" fmla="*/ 0 w 697"/>
                <a:gd name="T9" fmla="*/ 0 h 459"/>
              </a:gdLst>
              <a:ahLst/>
              <a:cxnLst>
                <a:cxn ang="0">
                  <a:pos x="T0" y="T1"/>
                </a:cxn>
                <a:cxn ang="0">
                  <a:pos x="T2" y="T3"/>
                </a:cxn>
                <a:cxn ang="0">
                  <a:pos x="T4" y="T5"/>
                </a:cxn>
                <a:cxn ang="0">
                  <a:pos x="T6" y="T7"/>
                </a:cxn>
                <a:cxn ang="0">
                  <a:pos x="T8" y="T9"/>
                </a:cxn>
              </a:cxnLst>
              <a:rect l="0" t="0" r="r" b="b"/>
              <a:pathLst>
                <a:path w="697" h="459">
                  <a:moveTo>
                    <a:pt x="0" y="0"/>
                  </a:moveTo>
                  <a:lnTo>
                    <a:pt x="0" y="49"/>
                  </a:lnTo>
                  <a:lnTo>
                    <a:pt x="697" y="459"/>
                  </a:lnTo>
                  <a:lnTo>
                    <a:pt x="697" y="407"/>
                  </a:lnTo>
                  <a:lnTo>
                    <a:pt x="0"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5" name="Freeform 46"/>
            <p:cNvSpPr>
              <a:spLocks/>
            </p:cNvSpPr>
            <p:nvPr userDrawn="1"/>
          </p:nvSpPr>
          <p:spPr bwMode="auto">
            <a:xfrm>
              <a:off x="4335463" y="2884488"/>
              <a:ext cx="1052513" cy="992188"/>
            </a:xfrm>
            <a:custGeom>
              <a:avLst/>
              <a:gdLst>
                <a:gd name="T0" fmla="*/ 0 w 663"/>
                <a:gd name="T1" fmla="*/ 394 h 625"/>
                <a:gd name="T2" fmla="*/ 535 w 663"/>
                <a:gd name="T3" fmla="*/ 77 h 625"/>
                <a:gd name="T4" fmla="*/ 617 w 663"/>
                <a:gd name="T5" fmla="*/ 98 h 625"/>
                <a:gd name="T6" fmla="*/ 546 w 663"/>
                <a:gd name="T7" fmla="*/ 268 h 625"/>
                <a:gd name="T8" fmla="*/ 2 w 663"/>
                <a:gd name="T9" fmla="*/ 573 h 625"/>
                <a:gd name="T10" fmla="*/ 2 w 663"/>
                <a:gd name="T11" fmla="*/ 625 h 625"/>
                <a:gd name="T12" fmla="*/ 559 w 663"/>
                <a:gd name="T13" fmla="*/ 303 h 625"/>
                <a:gd name="T14" fmla="*/ 659 w 663"/>
                <a:gd name="T15" fmla="*/ 132 h 625"/>
                <a:gd name="T16" fmla="*/ 546 w 663"/>
                <a:gd name="T17" fmla="*/ 23 h 625"/>
                <a:gd name="T18" fmla="*/ 2 w 663"/>
                <a:gd name="T19" fmla="*/ 335 h 625"/>
                <a:gd name="T20" fmla="*/ 0 w 663"/>
                <a:gd name="T21" fmla="*/ 39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625">
                  <a:moveTo>
                    <a:pt x="0" y="394"/>
                  </a:moveTo>
                  <a:cubicBezTo>
                    <a:pt x="535" y="77"/>
                    <a:pt x="535" y="77"/>
                    <a:pt x="535" y="77"/>
                  </a:cubicBezTo>
                  <a:cubicBezTo>
                    <a:pt x="535" y="77"/>
                    <a:pt x="595" y="40"/>
                    <a:pt x="617" y="98"/>
                  </a:cubicBezTo>
                  <a:cubicBezTo>
                    <a:pt x="640" y="156"/>
                    <a:pt x="589" y="239"/>
                    <a:pt x="546" y="268"/>
                  </a:cubicBezTo>
                  <a:cubicBezTo>
                    <a:pt x="2" y="573"/>
                    <a:pt x="2" y="573"/>
                    <a:pt x="2" y="573"/>
                  </a:cubicBezTo>
                  <a:cubicBezTo>
                    <a:pt x="2" y="625"/>
                    <a:pt x="2" y="625"/>
                    <a:pt x="2" y="625"/>
                  </a:cubicBezTo>
                  <a:cubicBezTo>
                    <a:pt x="559" y="303"/>
                    <a:pt x="559" y="303"/>
                    <a:pt x="559" y="303"/>
                  </a:cubicBezTo>
                  <a:cubicBezTo>
                    <a:pt x="559" y="303"/>
                    <a:pt x="663" y="228"/>
                    <a:pt x="659" y="132"/>
                  </a:cubicBezTo>
                  <a:cubicBezTo>
                    <a:pt x="655" y="36"/>
                    <a:pt x="591" y="0"/>
                    <a:pt x="546" y="23"/>
                  </a:cubicBezTo>
                  <a:cubicBezTo>
                    <a:pt x="2" y="335"/>
                    <a:pt x="2" y="335"/>
                    <a:pt x="2" y="335"/>
                  </a:cubicBezTo>
                  <a:lnTo>
                    <a:pt x="0" y="394"/>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6" name="Freeform 47"/>
            <p:cNvSpPr>
              <a:spLocks/>
            </p:cNvSpPr>
            <p:nvPr userDrawn="1"/>
          </p:nvSpPr>
          <p:spPr bwMode="auto">
            <a:xfrm>
              <a:off x="3232151" y="2339975"/>
              <a:ext cx="2041525" cy="574675"/>
            </a:xfrm>
            <a:custGeom>
              <a:avLst/>
              <a:gdLst>
                <a:gd name="T0" fmla="*/ 0 w 1286"/>
                <a:gd name="T1" fmla="*/ 285 h 362"/>
                <a:gd name="T2" fmla="*/ 1286 w 1286"/>
                <a:gd name="T3" fmla="*/ 362 h 362"/>
                <a:gd name="T4" fmla="*/ 1283 w 1286"/>
                <a:gd name="T5" fmla="*/ 358 h 362"/>
                <a:gd name="T6" fmla="*/ 628 w 1286"/>
                <a:gd name="T7" fmla="*/ 26 h 362"/>
                <a:gd name="T8" fmla="*/ 543 w 1286"/>
                <a:gd name="T9" fmla="*/ 14 h 362"/>
                <a:gd name="T10" fmla="*/ 0 w 1286"/>
                <a:gd name="T11" fmla="*/ 285 h 362"/>
              </a:gdLst>
              <a:ahLst/>
              <a:cxnLst>
                <a:cxn ang="0">
                  <a:pos x="T0" y="T1"/>
                </a:cxn>
                <a:cxn ang="0">
                  <a:pos x="T2" y="T3"/>
                </a:cxn>
                <a:cxn ang="0">
                  <a:pos x="T4" y="T5"/>
                </a:cxn>
                <a:cxn ang="0">
                  <a:pos x="T6" y="T7"/>
                </a:cxn>
                <a:cxn ang="0">
                  <a:pos x="T8" y="T9"/>
                </a:cxn>
                <a:cxn ang="0">
                  <a:pos x="T10" y="T11"/>
                </a:cxn>
              </a:cxnLst>
              <a:rect l="0" t="0" r="r" b="b"/>
              <a:pathLst>
                <a:path w="1286" h="362">
                  <a:moveTo>
                    <a:pt x="0" y="285"/>
                  </a:moveTo>
                  <a:cubicBezTo>
                    <a:pt x="1286" y="362"/>
                    <a:pt x="1286" y="362"/>
                    <a:pt x="1286" y="362"/>
                  </a:cubicBezTo>
                  <a:cubicBezTo>
                    <a:pt x="1283" y="358"/>
                    <a:pt x="1283" y="358"/>
                    <a:pt x="1283" y="358"/>
                  </a:cubicBezTo>
                  <a:cubicBezTo>
                    <a:pt x="628" y="26"/>
                    <a:pt x="628" y="26"/>
                    <a:pt x="628" y="26"/>
                  </a:cubicBezTo>
                  <a:cubicBezTo>
                    <a:pt x="628" y="26"/>
                    <a:pt x="583" y="0"/>
                    <a:pt x="543" y="14"/>
                  </a:cubicBezTo>
                  <a:cubicBezTo>
                    <a:pt x="503" y="29"/>
                    <a:pt x="0" y="285"/>
                    <a:pt x="0" y="285"/>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7" name="Freeform 48"/>
            <p:cNvSpPr>
              <a:spLocks/>
            </p:cNvSpPr>
            <p:nvPr userDrawn="1"/>
          </p:nvSpPr>
          <p:spPr bwMode="auto">
            <a:xfrm>
              <a:off x="3513138" y="1728788"/>
              <a:ext cx="382588" cy="222250"/>
            </a:xfrm>
            <a:custGeom>
              <a:avLst/>
              <a:gdLst>
                <a:gd name="T0" fmla="*/ 240 w 241"/>
                <a:gd name="T1" fmla="*/ 34 h 140"/>
                <a:gd name="T2" fmla="*/ 234 w 241"/>
                <a:gd name="T3" fmla="*/ 16 h 140"/>
                <a:gd name="T4" fmla="*/ 234 w 241"/>
                <a:gd name="T5" fmla="*/ 16 h 140"/>
                <a:gd name="T6" fmla="*/ 224 w 241"/>
                <a:gd name="T7" fmla="*/ 1 h 140"/>
                <a:gd name="T8" fmla="*/ 1 w 241"/>
                <a:gd name="T9" fmla="*/ 106 h 140"/>
                <a:gd name="T10" fmla="*/ 7 w 241"/>
                <a:gd name="T11" fmla="*/ 124 h 140"/>
                <a:gd name="T12" fmla="*/ 7 w 241"/>
                <a:gd name="T13" fmla="*/ 124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3"/>
                    <a:pt x="239" y="25"/>
                    <a:pt x="234" y="16"/>
                  </a:cubicBezTo>
                  <a:cubicBezTo>
                    <a:pt x="234" y="16"/>
                    <a:pt x="234" y="16"/>
                    <a:pt x="234" y="16"/>
                  </a:cubicBezTo>
                  <a:cubicBezTo>
                    <a:pt x="230" y="7"/>
                    <a:pt x="225" y="0"/>
                    <a:pt x="224" y="1"/>
                  </a:cubicBezTo>
                  <a:cubicBezTo>
                    <a:pt x="1" y="106"/>
                    <a:pt x="1" y="106"/>
                    <a:pt x="1" y="106"/>
                  </a:cubicBezTo>
                  <a:cubicBezTo>
                    <a:pt x="0" y="106"/>
                    <a:pt x="2" y="114"/>
                    <a:pt x="7" y="124"/>
                  </a:cubicBezTo>
                  <a:cubicBezTo>
                    <a:pt x="7" y="124"/>
                    <a:pt x="7" y="124"/>
                    <a:pt x="7" y="124"/>
                  </a:cubicBezTo>
                  <a:cubicBezTo>
                    <a:pt x="11" y="133"/>
                    <a:pt x="16"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8" name="Freeform 49"/>
            <p:cNvSpPr>
              <a:spLocks/>
            </p:cNvSpPr>
            <p:nvPr userDrawn="1"/>
          </p:nvSpPr>
          <p:spPr bwMode="auto">
            <a:xfrm>
              <a:off x="3581401" y="1871663"/>
              <a:ext cx="382588" cy="222250"/>
            </a:xfrm>
            <a:custGeom>
              <a:avLst/>
              <a:gdLst>
                <a:gd name="T0" fmla="*/ 239 w 241"/>
                <a:gd name="T1" fmla="*/ 34 h 140"/>
                <a:gd name="T2" fmla="*/ 234 w 241"/>
                <a:gd name="T3" fmla="*/ 17 h 140"/>
                <a:gd name="T4" fmla="*/ 234 w 241"/>
                <a:gd name="T5" fmla="*/ 17 h 140"/>
                <a:gd name="T6" fmla="*/ 224 w 241"/>
                <a:gd name="T7" fmla="*/ 1 h 140"/>
                <a:gd name="T8" fmla="*/ 1 w 241"/>
                <a:gd name="T9" fmla="*/ 106 h 140"/>
                <a:gd name="T10" fmla="*/ 6 w 241"/>
                <a:gd name="T11" fmla="*/ 124 h 140"/>
                <a:gd name="T12" fmla="*/ 6 w 241"/>
                <a:gd name="T13" fmla="*/ 124 h 140"/>
                <a:gd name="T14" fmla="*/ 17 w 241"/>
                <a:gd name="T15" fmla="*/ 140 h 140"/>
                <a:gd name="T16" fmla="*/ 239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39" y="34"/>
                  </a:moveTo>
                  <a:cubicBezTo>
                    <a:pt x="241" y="34"/>
                    <a:pt x="238" y="26"/>
                    <a:pt x="234" y="17"/>
                  </a:cubicBezTo>
                  <a:cubicBezTo>
                    <a:pt x="234" y="17"/>
                    <a:pt x="234" y="17"/>
                    <a:pt x="234" y="17"/>
                  </a:cubicBezTo>
                  <a:cubicBezTo>
                    <a:pt x="230" y="7"/>
                    <a:pt x="225" y="0"/>
                    <a:pt x="224" y="1"/>
                  </a:cubicBezTo>
                  <a:cubicBezTo>
                    <a:pt x="1" y="106"/>
                    <a:pt x="1" y="106"/>
                    <a:pt x="1" y="106"/>
                  </a:cubicBezTo>
                  <a:cubicBezTo>
                    <a:pt x="0" y="107"/>
                    <a:pt x="2" y="115"/>
                    <a:pt x="6" y="124"/>
                  </a:cubicBezTo>
                  <a:cubicBezTo>
                    <a:pt x="6" y="124"/>
                    <a:pt x="6" y="124"/>
                    <a:pt x="6" y="124"/>
                  </a:cubicBezTo>
                  <a:cubicBezTo>
                    <a:pt x="11" y="133"/>
                    <a:pt x="15" y="140"/>
                    <a:pt x="17" y="140"/>
                  </a:cubicBezTo>
                  <a:lnTo>
                    <a:pt x="239"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9" name="Freeform 50"/>
            <p:cNvSpPr>
              <a:spLocks/>
            </p:cNvSpPr>
            <p:nvPr userDrawn="1"/>
          </p:nvSpPr>
          <p:spPr bwMode="auto">
            <a:xfrm>
              <a:off x="3648076" y="2016125"/>
              <a:ext cx="382588" cy="222250"/>
            </a:xfrm>
            <a:custGeom>
              <a:avLst/>
              <a:gdLst>
                <a:gd name="T0" fmla="*/ 240 w 241"/>
                <a:gd name="T1" fmla="*/ 34 h 140"/>
                <a:gd name="T2" fmla="*/ 235 w 241"/>
                <a:gd name="T3" fmla="*/ 16 h 140"/>
                <a:gd name="T4" fmla="*/ 235 w 241"/>
                <a:gd name="T5" fmla="*/ 16 h 140"/>
                <a:gd name="T6" fmla="*/ 224 w 241"/>
                <a:gd name="T7" fmla="*/ 1 h 140"/>
                <a:gd name="T8" fmla="*/ 2 w 241"/>
                <a:gd name="T9" fmla="*/ 106 h 140"/>
                <a:gd name="T10" fmla="*/ 7 w 241"/>
                <a:gd name="T11" fmla="*/ 123 h 140"/>
                <a:gd name="T12" fmla="*/ 7 w 241"/>
                <a:gd name="T13" fmla="*/ 123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3"/>
                    <a:pt x="239" y="25"/>
                    <a:pt x="235" y="16"/>
                  </a:cubicBezTo>
                  <a:cubicBezTo>
                    <a:pt x="235" y="16"/>
                    <a:pt x="235" y="16"/>
                    <a:pt x="235" y="16"/>
                  </a:cubicBezTo>
                  <a:cubicBezTo>
                    <a:pt x="230" y="7"/>
                    <a:pt x="226" y="0"/>
                    <a:pt x="224" y="1"/>
                  </a:cubicBezTo>
                  <a:cubicBezTo>
                    <a:pt x="2" y="106"/>
                    <a:pt x="2" y="106"/>
                    <a:pt x="2" y="106"/>
                  </a:cubicBezTo>
                  <a:cubicBezTo>
                    <a:pt x="0" y="106"/>
                    <a:pt x="3" y="114"/>
                    <a:pt x="7" y="123"/>
                  </a:cubicBezTo>
                  <a:cubicBezTo>
                    <a:pt x="7" y="123"/>
                    <a:pt x="7" y="123"/>
                    <a:pt x="7" y="123"/>
                  </a:cubicBezTo>
                  <a:cubicBezTo>
                    <a:pt x="11" y="133"/>
                    <a:pt x="16"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0" name="Freeform 51"/>
            <p:cNvSpPr>
              <a:spLocks/>
            </p:cNvSpPr>
            <p:nvPr userDrawn="1"/>
          </p:nvSpPr>
          <p:spPr bwMode="auto">
            <a:xfrm>
              <a:off x="3716338" y="2159000"/>
              <a:ext cx="382588" cy="222250"/>
            </a:xfrm>
            <a:custGeom>
              <a:avLst/>
              <a:gdLst>
                <a:gd name="T0" fmla="*/ 240 w 241"/>
                <a:gd name="T1" fmla="*/ 34 h 140"/>
                <a:gd name="T2" fmla="*/ 234 w 241"/>
                <a:gd name="T3" fmla="*/ 17 h 140"/>
                <a:gd name="T4" fmla="*/ 234 w 241"/>
                <a:gd name="T5" fmla="*/ 17 h 140"/>
                <a:gd name="T6" fmla="*/ 224 w 241"/>
                <a:gd name="T7" fmla="*/ 1 h 140"/>
                <a:gd name="T8" fmla="*/ 1 w 241"/>
                <a:gd name="T9" fmla="*/ 106 h 140"/>
                <a:gd name="T10" fmla="*/ 7 w 241"/>
                <a:gd name="T11" fmla="*/ 124 h 140"/>
                <a:gd name="T12" fmla="*/ 7 w 241"/>
                <a:gd name="T13" fmla="*/ 124 h 140"/>
                <a:gd name="T14" fmla="*/ 17 w 241"/>
                <a:gd name="T15" fmla="*/ 140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4"/>
                    <a:pt x="239" y="26"/>
                    <a:pt x="234" y="17"/>
                  </a:cubicBezTo>
                  <a:cubicBezTo>
                    <a:pt x="234" y="17"/>
                    <a:pt x="234" y="17"/>
                    <a:pt x="234" y="17"/>
                  </a:cubicBezTo>
                  <a:cubicBezTo>
                    <a:pt x="230" y="7"/>
                    <a:pt x="225" y="0"/>
                    <a:pt x="224" y="1"/>
                  </a:cubicBezTo>
                  <a:cubicBezTo>
                    <a:pt x="1" y="106"/>
                    <a:pt x="1" y="106"/>
                    <a:pt x="1" y="106"/>
                  </a:cubicBezTo>
                  <a:cubicBezTo>
                    <a:pt x="0" y="107"/>
                    <a:pt x="2" y="115"/>
                    <a:pt x="7" y="124"/>
                  </a:cubicBezTo>
                  <a:cubicBezTo>
                    <a:pt x="7" y="124"/>
                    <a:pt x="7" y="124"/>
                    <a:pt x="7" y="124"/>
                  </a:cubicBezTo>
                  <a:cubicBezTo>
                    <a:pt x="11" y="133"/>
                    <a:pt x="16" y="140"/>
                    <a:pt x="17" y="140"/>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1" name="Freeform 52"/>
            <p:cNvSpPr>
              <a:spLocks/>
            </p:cNvSpPr>
            <p:nvPr userDrawn="1"/>
          </p:nvSpPr>
          <p:spPr bwMode="auto">
            <a:xfrm>
              <a:off x="3784601" y="2303463"/>
              <a:ext cx="382588" cy="222250"/>
            </a:xfrm>
            <a:custGeom>
              <a:avLst/>
              <a:gdLst>
                <a:gd name="T0" fmla="*/ 240 w 241"/>
                <a:gd name="T1" fmla="*/ 34 h 140"/>
                <a:gd name="T2" fmla="*/ 234 w 241"/>
                <a:gd name="T3" fmla="*/ 16 h 140"/>
                <a:gd name="T4" fmla="*/ 234 w 241"/>
                <a:gd name="T5" fmla="*/ 16 h 140"/>
                <a:gd name="T6" fmla="*/ 224 w 241"/>
                <a:gd name="T7" fmla="*/ 0 h 140"/>
                <a:gd name="T8" fmla="*/ 1 w 241"/>
                <a:gd name="T9" fmla="*/ 106 h 140"/>
                <a:gd name="T10" fmla="*/ 6 w 241"/>
                <a:gd name="T11" fmla="*/ 123 h 140"/>
                <a:gd name="T12" fmla="*/ 6 w 241"/>
                <a:gd name="T13" fmla="*/ 123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3"/>
                    <a:pt x="238" y="25"/>
                    <a:pt x="234" y="16"/>
                  </a:cubicBezTo>
                  <a:cubicBezTo>
                    <a:pt x="234" y="16"/>
                    <a:pt x="234" y="16"/>
                    <a:pt x="234" y="16"/>
                  </a:cubicBezTo>
                  <a:cubicBezTo>
                    <a:pt x="230" y="7"/>
                    <a:pt x="225" y="0"/>
                    <a:pt x="224" y="0"/>
                  </a:cubicBezTo>
                  <a:cubicBezTo>
                    <a:pt x="1" y="106"/>
                    <a:pt x="1" y="106"/>
                    <a:pt x="1" y="106"/>
                  </a:cubicBezTo>
                  <a:cubicBezTo>
                    <a:pt x="0" y="106"/>
                    <a:pt x="2" y="114"/>
                    <a:pt x="6" y="123"/>
                  </a:cubicBezTo>
                  <a:cubicBezTo>
                    <a:pt x="6" y="123"/>
                    <a:pt x="6" y="123"/>
                    <a:pt x="6" y="123"/>
                  </a:cubicBezTo>
                  <a:cubicBezTo>
                    <a:pt x="11" y="133"/>
                    <a:pt x="15"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2" name="Freeform 53"/>
            <p:cNvSpPr>
              <a:spLocks/>
            </p:cNvSpPr>
            <p:nvPr userDrawn="1"/>
          </p:nvSpPr>
          <p:spPr bwMode="auto">
            <a:xfrm>
              <a:off x="3851276" y="2446338"/>
              <a:ext cx="382588" cy="222250"/>
            </a:xfrm>
            <a:custGeom>
              <a:avLst/>
              <a:gdLst>
                <a:gd name="T0" fmla="*/ 240 w 241"/>
                <a:gd name="T1" fmla="*/ 34 h 140"/>
                <a:gd name="T2" fmla="*/ 235 w 241"/>
                <a:gd name="T3" fmla="*/ 17 h 140"/>
                <a:gd name="T4" fmla="*/ 235 w 241"/>
                <a:gd name="T5" fmla="*/ 17 h 140"/>
                <a:gd name="T6" fmla="*/ 225 w 241"/>
                <a:gd name="T7" fmla="*/ 1 h 140"/>
                <a:gd name="T8" fmla="*/ 2 w 241"/>
                <a:gd name="T9" fmla="*/ 106 h 140"/>
                <a:gd name="T10" fmla="*/ 7 w 241"/>
                <a:gd name="T11" fmla="*/ 124 h 140"/>
                <a:gd name="T12" fmla="*/ 7 w 241"/>
                <a:gd name="T13" fmla="*/ 124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4"/>
                    <a:pt x="239" y="26"/>
                    <a:pt x="235" y="17"/>
                  </a:cubicBezTo>
                  <a:cubicBezTo>
                    <a:pt x="235" y="17"/>
                    <a:pt x="235" y="17"/>
                    <a:pt x="235" y="17"/>
                  </a:cubicBezTo>
                  <a:cubicBezTo>
                    <a:pt x="230" y="7"/>
                    <a:pt x="226" y="0"/>
                    <a:pt x="225" y="1"/>
                  </a:cubicBezTo>
                  <a:cubicBezTo>
                    <a:pt x="2" y="106"/>
                    <a:pt x="2" y="106"/>
                    <a:pt x="2" y="106"/>
                  </a:cubicBezTo>
                  <a:cubicBezTo>
                    <a:pt x="0" y="107"/>
                    <a:pt x="3" y="115"/>
                    <a:pt x="7" y="124"/>
                  </a:cubicBezTo>
                  <a:cubicBezTo>
                    <a:pt x="7" y="124"/>
                    <a:pt x="7" y="124"/>
                    <a:pt x="7" y="124"/>
                  </a:cubicBezTo>
                  <a:cubicBezTo>
                    <a:pt x="12" y="133"/>
                    <a:pt x="16"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3" name="Freeform 54"/>
            <p:cNvSpPr>
              <a:spLocks/>
            </p:cNvSpPr>
            <p:nvPr userDrawn="1"/>
          </p:nvSpPr>
          <p:spPr bwMode="auto">
            <a:xfrm>
              <a:off x="3729038" y="1509713"/>
              <a:ext cx="619125" cy="1223963"/>
            </a:xfrm>
            <a:custGeom>
              <a:avLst/>
              <a:gdLst>
                <a:gd name="T0" fmla="*/ 354 w 390"/>
                <a:gd name="T1" fmla="*/ 767 h 771"/>
                <a:gd name="T2" fmla="*/ 374 w 390"/>
                <a:gd name="T3" fmla="*/ 767 h 771"/>
                <a:gd name="T4" fmla="*/ 374 w 390"/>
                <a:gd name="T5" fmla="*/ 767 h 771"/>
                <a:gd name="T6" fmla="*/ 388 w 390"/>
                <a:gd name="T7" fmla="*/ 751 h 771"/>
                <a:gd name="T8" fmla="*/ 35 w 390"/>
                <a:gd name="T9" fmla="*/ 4 h 771"/>
                <a:gd name="T10" fmla="*/ 15 w 390"/>
                <a:gd name="T11" fmla="*/ 4 h 771"/>
                <a:gd name="T12" fmla="*/ 15 w 390"/>
                <a:gd name="T13" fmla="*/ 4 h 771"/>
                <a:gd name="T14" fmla="*/ 2 w 390"/>
                <a:gd name="T15" fmla="*/ 19 h 771"/>
                <a:gd name="T16" fmla="*/ 354 w 390"/>
                <a:gd name="T17" fmla="*/ 767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1">
                  <a:moveTo>
                    <a:pt x="354" y="767"/>
                  </a:moveTo>
                  <a:cubicBezTo>
                    <a:pt x="356" y="771"/>
                    <a:pt x="365" y="771"/>
                    <a:pt x="374" y="767"/>
                  </a:cubicBezTo>
                  <a:cubicBezTo>
                    <a:pt x="374" y="767"/>
                    <a:pt x="374" y="767"/>
                    <a:pt x="374" y="767"/>
                  </a:cubicBezTo>
                  <a:cubicBezTo>
                    <a:pt x="384" y="762"/>
                    <a:pt x="390" y="755"/>
                    <a:pt x="388" y="751"/>
                  </a:cubicBezTo>
                  <a:cubicBezTo>
                    <a:pt x="35" y="4"/>
                    <a:pt x="35" y="4"/>
                    <a:pt x="35" y="4"/>
                  </a:cubicBezTo>
                  <a:cubicBezTo>
                    <a:pt x="33" y="0"/>
                    <a:pt x="24" y="0"/>
                    <a:pt x="15" y="4"/>
                  </a:cubicBezTo>
                  <a:cubicBezTo>
                    <a:pt x="15" y="4"/>
                    <a:pt x="15" y="4"/>
                    <a:pt x="15" y="4"/>
                  </a:cubicBezTo>
                  <a:cubicBezTo>
                    <a:pt x="5" y="8"/>
                    <a:pt x="0" y="15"/>
                    <a:pt x="2" y="19"/>
                  </a:cubicBezTo>
                  <a:lnTo>
                    <a:pt x="354" y="767"/>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4" name="Freeform 55"/>
            <p:cNvSpPr>
              <a:spLocks/>
            </p:cNvSpPr>
            <p:nvPr userDrawn="1"/>
          </p:nvSpPr>
          <p:spPr bwMode="auto">
            <a:xfrm>
              <a:off x="3400426" y="1663700"/>
              <a:ext cx="619125" cy="1225550"/>
            </a:xfrm>
            <a:custGeom>
              <a:avLst/>
              <a:gdLst>
                <a:gd name="T0" fmla="*/ 354 w 390"/>
                <a:gd name="T1" fmla="*/ 767 h 772"/>
                <a:gd name="T2" fmla="*/ 375 w 390"/>
                <a:gd name="T3" fmla="*/ 767 h 772"/>
                <a:gd name="T4" fmla="*/ 375 w 390"/>
                <a:gd name="T5" fmla="*/ 767 h 772"/>
                <a:gd name="T6" fmla="*/ 388 w 390"/>
                <a:gd name="T7" fmla="*/ 752 h 772"/>
                <a:gd name="T8" fmla="*/ 35 w 390"/>
                <a:gd name="T9" fmla="*/ 4 h 772"/>
                <a:gd name="T10" fmla="*/ 15 w 390"/>
                <a:gd name="T11" fmla="*/ 5 h 772"/>
                <a:gd name="T12" fmla="*/ 15 w 390"/>
                <a:gd name="T13" fmla="*/ 5 h 772"/>
                <a:gd name="T14" fmla="*/ 2 w 390"/>
                <a:gd name="T15" fmla="*/ 20 h 772"/>
                <a:gd name="T16" fmla="*/ 354 w 390"/>
                <a:gd name="T17" fmla="*/ 76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2">
                  <a:moveTo>
                    <a:pt x="354" y="767"/>
                  </a:moveTo>
                  <a:cubicBezTo>
                    <a:pt x="356" y="772"/>
                    <a:pt x="365" y="771"/>
                    <a:pt x="375" y="767"/>
                  </a:cubicBezTo>
                  <a:cubicBezTo>
                    <a:pt x="375" y="767"/>
                    <a:pt x="375" y="767"/>
                    <a:pt x="375" y="767"/>
                  </a:cubicBezTo>
                  <a:cubicBezTo>
                    <a:pt x="384" y="763"/>
                    <a:pt x="390" y="756"/>
                    <a:pt x="388" y="752"/>
                  </a:cubicBezTo>
                  <a:cubicBezTo>
                    <a:pt x="35" y="4"/>
                    <a:pt x="35" y="4"/>
                    <a:pt x="35" y="4"/>
                  </a:cubicBezTo>
                  <a:cubicBezTo>
                    <a:pt x="33" y="0"/>
                    <a:pt x="24" y="0"/>
                    <a:pt x="15" y="5"/>
                  </a:cubicBezTo>
                  <a:cubicBezTo>
                    <a:pt x="15" y="5"/>
                    <a:pt x="15" y="5"/>
                    <a:pt x="15" y="5"/>
                  </a:cubicBezTo>
                  <a:cubicBezTo>
                    <a:pt x="6" y="9"/>
                    <a:pt x="0" y="16"/>
                    <a:pt x="2" y="20"/>
                  </a:cubicBezTo>
                  <a:lnTo>
                    <a:pt x="354" y="767"/>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5" name="Freeform 56"/>
            <p:cNvSpPr>
              <a:spLocks/>
            </p:cNvSpPr>
            <p:nvPr userDrawn="1"/>
          </p:nvSpPr>
          <p:spPr bwMode="auto">
            <a:xfrm>
              <a:off x="3648076" y="387667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59"/>
                    <a:pt x="221" y="151"/>
                  </a:cubicBezTo>
                  <a:cubicBezTo>
                    <a:pt x="221" y="151"/>
                    <a:pt x="221" y="151"/>
                    <a:pt x="221" y="151"/>
                  </a:cubicBezTo>
                  <a:cubicBezTo>
                    <a:pt x="226" y="142"/>
                    <a:pt x="230" y="135"/>
                    <a:pt x="229" y="134"/>
                  </a:cubicBezTo>
                  <a:cubicBezTo>
                    <a:pt x="21" y="1"/>
                    <a:pt x="21" y="1"/>
                    <a:pt x="21" y="1"/>
                  </a:cubicBezTo>
                  <a:cubicBezTo>
                    <a:pt x="20" y="0"/>
                    <a:pt x="15" y="6"/>
                    <a:pt x="9" y="15"/>
                  </a:cubicBezTo>
                  <a:cubicBezTo>
                    <a:pt x="9" y="15"/>
                    <a:pt x="9" y="15"/>
                    <a:pt x="9" y="15"/>
                  </a:cubicBezTo>
                  <a:cubicBezTo>
                    <a:pt x="4" y="23"/>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6" name="Freeform 57"/>
            <p:cNvSpPr>
              <a:spLocks/>
            </p:cNvSpPr>
            <p:nvPr userDrawn="1"/>
          </p:nvSpPr>
          <p:spPr bwMode="auto">
            <a:xfrm>
              <a:off x="3562351" y="401002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59"/>
                    <a:pt x="221" y="151"/>
                  </a:cubicBezTo>
                  <a:cubicBezTo>
                    <a:pt x="221" y="151"/>
                    <a:pt x="221" y="151"/>
                    <a:pt x="221" y="151"/>
                  </a:cubicBezTo>
                  <a:cubicBezTo>
                    <a:pt x="226" y="142"/>
                    <a:pt x="230" y="135"/>
                    <a:pt x="229" y="134"/>
                  </a:cubicBezTo>
                  <a:cubicBezTo>
                    <a:pt x="21" y="1"/>
                    <a:pt x="21" y="1"/>
                    <a:pt x="21" y="1"/>
                  </a:cubicBezTo>
                  <a:cubicBezTo>
                    <a:pt x="20" y="0"/>
                    <a:pt x="15" y="6"/>
                    <a:pt x="9" y="15"/>
                  </a:cubicBezTo>
                  <a:cubicBezTo>
                    <a:pt x="9" y="15"/>
                    <a:pt x="9" y="15"/>
                    <a:pt x="9" y="15"/>
                  </a:cubicBezTo>
                  <a:cubicBezTo>
                    <a:pt x="4" y="24"/>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7" name="Freeform 58"/>
            <p:cNvSpPr>
              <a:spLocks/>
            </p:cNvSpPr>
            <p:nvPr userDrawn="1"/>
          </p:nvSpPr>
          <p:spPr bwMode="auto">
            <a:xfrm>
              <a:off x="3476626" y="414337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60"/>
                    <a:pt x="221" y="151"/>
                  </a:cubicBezTo>
                  <a:cubicBezTo>
                    <a:pt x="221" y="151"/>
                    <a:pt x="221" y="151"/>
                    <a:pt x="221" y="151"/>
                  </a:cubicBezTo>
                  <a:cubicBezTo>
                    <a:pt x="226" y="142"/>
                    <a:pt x="230" y="135"/>
                    <a:pt x="229" y="134"/>
                  </a:cubicBezTo>
                  <a:cubicBezTo>
                    <a:pt x="21" y="1"/>
                    <a:pt x="21" y="1"/>
                    <a:pt x="21" y="1"/>
                  </a:cubicBezTo>
                  <a:cubicBezTo>
                    <a:pt x="20" y="0"/>
                    <a:pt x="15" y="7"/>
                    <a:pt x="9" y="15"/>
                  </a:cubicBezTo>
                  <a:cubicBezTo>
                    <a:pt x="9" y="15"/>
                    <a:pt x="9" y="15"/>
                    <a:pt x="9" y="15"/>
                  </a:cubicBezTo>
                  <a:cubicBezTo>
                    <a:pt x="4" y="24"/>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8" name="Freeform 59"/>
            <p:cNvSpPr>
              <a:spLocks/>
            </p:cNvSpPr>
            <p:nvPr userDrawn="1"/>
          </p:nvSpPr>
          <p:spPr bwMode="auto">
            <a:xfrm>
              <a:off x="3390901" y="427672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60"/>
                    <a:pt x="221" y="151"/>
                  </a:cubicBezTo>
                  <a:cubicBezTo>
                    <a:pt x="221" y="151"/>
                    <a:pt x="221" y="151"/>
                    <a:pt x="221" y="151"/>
                  </a:cubicBezTo>
                  <a:cubicBezTo>
                    <a:pt x="226" y="143"/>
                    <a:pt x="230" y="135"/>
                    <a:pt x="229" y="134"/>
                  </a:cubicBezTo>
                  <a:cubicBezTo>
                    <a:pt x="21" y="1"/>
                    <a:pt x="21" y="1"/>
                    <a:pt x="21" y="1"/>
                  </a:cubicBezTo>
                  <a:cubicBezTo>
                    <a:pt x="20" y="0"/>
                    <a:pt x="15" y="7"/>
                    <a:pt x="9" y="15"/>
                  </a:cubicBezTo>
                  <a:cubicBezTo>
                    <a:pt x="9" y="15"/>
                    <a:pt x="9" y="15"/>
                    <a:pt x="9" y="15"/>
                  </a:cubicBezTo>
                  <a:cubicBezTo>
                    <a:pt x="4" y="24"/>
                    <a:pt x="0" y="32"/>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9" name="Freeform 60"/>
            <p:cNvSpPr>
              <a:spLocks/>
            </p:cNvSpPr>
            <p:nvPr userDrawn="1"/>
          </p:nvSpPr>
          <p:spPr bwMode="auto">
            <a:xfrm>
              <a:off x="3305176" y="4411663"/>
              <a:ext cx="365125" cy="261938"/>
            </a:xfrm>
            <a:custGeom>
              <a:avLst/>
              <a:gdLst>
                <a:gd name="T0" fmla="*/ 209 w 230"/>
                <a:gd name="T1" fmla="*/ 165 h 165"/>
                <a:gd name="T2" fmla="*/ 221 w 230"/>
                <a:gd name="T3" fmla="*/ 150 h 165"/>
                <a:gd name="T4" fmla="*/ 221 w 230"/>
                <a:gd name="T5" fmla="*/ 150 h 165"/>
                <a:gd name="T6" fmla="*/ 229 w 230"/>
                <a:gd name="T7" fmla="*/ 134 h 165"/>
                <a:gd name="T8" fmla="*/ 21 w 230"/>
                <a:gd name="T9" fmla="*/ 0 h 165"/>
                <a:gd name="T10" fmla="*/ 9 w 230"/>
                <a:gd name="T11" fmla="*/ 15 h 165"/>
                <a:gd name="T12" fmla="*/ 9 w 230"/>
                <a:gd name="T13" fmla="*/ 15 h 165"/>
                <a:gd name="T14" fmla="*/ 1 w 230"/>
                <a:gd name="T15" fmla="*/ 31 h 165"/>
                <a:gd name="T16" fmla="*/ 209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09" y="165"/>
                  </a:moveTo>
                  <a:cubicBezTo>
                    <a:pt x="210" y="165"/>
                    <a:pt x="215" y="159"/>
                    <a:pt x="221" y="150"/>
                  </a:cubicBezTo>
                  <a:cubicBezTo>
                    <a:pt x="221" y="150"/>
                    <a:pt x="221" y="150"/>
                    <a:pt x="221" y="150"/>
                  </a:cubicBezTo>
                  <a:cubicBezTo>
                    <a:pt x="226" y="142"/>
                    <a:pt x="230" y="134"/>
                    <a:pt x="229" y="134"/>
                  </a:cubicBezTo>
                  <a:cubicBezTo>
                    <a:pt x="21" y="0"/>
                    <a:pt x="21" y="0"/>
                    <a:pt x="21" y="0"/>
                  </a:cubicBezTo>
                  <a:cubicBezTo>
                    <a:pt x="20" y="0"/>
                    <a:pt x="15" y="6"/>
                    <a:pt x="9" y="15"/>
                  </a:cubicBezTo>
                  <a:cubicBezTo>
                    <a:pt x="9" y="15"/>
                    <a:pt x="9" y="15"/>
                    <a:pt x="9" y="15"/>
                  </a:cubicBezTo>
                  <a:cubicBezTo>
                    <a:pt x="4" y="23"/>
                    <a:pt x="0" y="31"/>
                    <a:pt x="1" y="31"/>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0" name="Freeform 61"/>
            <p:cNvSpPr>
              <a:spLocks/>
            </p:cNvSpPr>
            <p:nvPr userDrawn="1"/>
          </p:nvSpPr>
          <p:spPr bwMode="auto">
            <a:xfrm>
              <a:off x="3219451" y="4545013"/>
              <a:ext cx="365125" cy="261938"/>
            </a:xfrm>
            <a:custGeom>
              <a:avLst/>
              <a:gdLst>
                <a:gd name="T0" fmla="*/ 209 w 230"/>
                <a:gd name="T1" fmla="*/ 165 h 165"/>
                <a:gd name="T2" fmla="*/ 221 w 230"/>
                <a:gd name="T3" fmla="*/ 151 h 165"/>
                <a:gd name="T4" fmla="*/ 221 w 230"/>
                <a:gd name="T5" fmla="*/ 151 h 165"/>
                <a:gd name="T6" fmla="*/ 229 w 230"/>
                <a:gd name="T7" fmla="*/ 134 h 165"/>
                <a:gd name="T8" fmla="*/ 21 w 230"/>
                <a:gd name="T9" fmla="*/ 1 h 165"/>
                <a:gd name="T10" fmla="*/ 9 w 230"/>
                <a:gd name="T11" fmla="*/ 15 h 165"/>
                <a:gd name="T12" fmla="*/ 9 w 230"/>
                <a:gd name="T13" fmla="*/ 15 h 165"/>
                <a:gd name="T14" fmla="*/ 1 w 230"/>
                <a:gd name="T15" fmla="*/ 32 h 165"/>
                <a:gd name="T16" fmla="*/ 209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09" y="165"/>
                  </a:moveTo>
                  <a:cubicBezTo>
                    <a:pt x="210" y="165"/>
                    <a:pt x="215" y="159"/>
                    <a:pt x="221" y="151"/>
                  </a:cubicBezTo>
                  <a:cubicBezTo>
                    <a:pt x="221" y="151"/>
                    <a:pt x="221" y="151"/>
                    <a:pt x="221" y="151"/>
                  </a:cubicBezTo>
                  <a:cubicBezTo>
                    <a:pt x="226" y="142"/>
                    <a:pt x="230" y="134"/>
                    <a:pt x="229" y="134"/>
                  </a:cubicBezTo>
                  <a:cubicBezTo>
                    <a:pt x="21" y="1"/>
                    <a:pt x="21" y="1"/>
                    <a:pt x="21" y="1"/>
                  </a:cubicBezTo>
                  <a:cubicBezTo>
                    <a:pt x="20" y="0"/>
                    <a:pt x="15" y="6"/>
                    <a:pt x="9" y="15"/>
                  </a:cubicBezTo>
                  <a:cubicBezTo>
                    <a:pt x="9" y="15"/>
                    <a:pt x="9" y="15"/>
                    <a:pt x="9" y="15"/>
                  </a:cubicBezTo>
                  <a:cubicBezTo>
                    <a:pt x="4" y="23"/>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1" name="Freeform 62"/>
            <p:cNvSpPr>
              <a:spLocks/>
            </p:cNvSpPr>
            <p:nvPr userDrawn="1"/>
          </p:nvSpPr>
          <p:spPr bwMode="auto">
            <a:xfrm>
              <a:off x="3386138" y="3865563"/>
              <a:ext cx="765175" cy="1149350"/>
            </a:xfrm>
            <a:custGeom>
              <a:avLst/>
              <a:gdLst>
                <a:gd name="T0" fmla="*/ 3 w 482"/>
                <a:gd name="T1" fmla="*/ 700 h 724"/>
                <a:gd name="T2" fmla="*/ 14 w 482"/>
                <a:gd name="T3" fmla="*/ 717 h 724"/>
                <a:gd name="T4" fmla="*/ 14 w 482"/>
                <a:gd name="T5" fmla="*/ 717 h 724"/>
                <a:gd name="T6" fmla="*/ 34 w 482"/>
                <a:gd name="T7" fmla="*/ 720 h 724"/>
                <a:gd name="T8" fmla="*/ 480 w 482"/>
                <a:gd name="T9" fmla="*/ 24 h 724"/>
                <a:gd name="T10" fmla="*/ 469 w 482"/>
                <a:gd name="T11" fmla="*/ 7 h 724"/>
                <a:gd name="T12" fmla="*/ 469 w 482"/>
                <a:gd name="T13" fmla="*/ 7 h 724"/>
                <a:gd name="T14" fmla="*/ 449 w 482"/>
                <a:gd name="T15" fmla="*/ 4 h 724"/>
                <a:gd name="T16" fmla="*/ 3 w 482"/>
                <a:gd name="T17" fmla="*/ 70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4">
                  <a:moveTo>
                    <a:pt x="3" y="700"/>
                  </a:moveTo>
                  <a:cubicBezTo>
                    <a:pt x="0" y="704"/>
                    <a:pt x="5" y="711"/>
                    <a:pt x="14" y="717"/>
                  </a:cubicBezTo>
                  <a:cubicBezTo>
                    <a:pt x="14" y="717"/>
                    <a:pt x="14" y="717"/>
                    <a:pt x="14" y="717"/>
                  </a:cubicBezTo>
                  <a:cubicBezTo>
                    <a:pt x="22" y="722"/>
                    <a:pt x="31" y="724"/>
                    <a:pt x="34" y="720"/>
                  </a:cubicBezTo>
                  <a:cubicBezTo>
                    <a:pt x="480" y="24"/>
                    <a:pt x="480" y="24"/>
                    <a:pt x="480" y="24"/>
                  </a:cubicBezTo>
                  <a:cubicBezTo>
                    <a:pt x="482" y="20"/>
                    <a:pt x="477" y="13"/>
                    <a:pt x="469" y="7"/>
                  </a:cubicBezTo>
                  <a:cubicBezTo>
                    <a:pt x="469" y="7"/>
                    <a:pt x="469" y="7"/>
                    <a:pt x="469" y="7"/>
                  </a:cubicBezTo>
                  <a:cubicBezTo>
                    <a:pt x="460" y="2"/>
                    <a:pt x="451" y="0"/>
                    <a:pt x="449" y="4"/>
                  </a:cubicBezTo>
                  <a:lnTo>
                    <a:pt x="3" y="700"/>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2" name="Freeform 63"/>
            <p:cNvSpPr>
              <a:spLocks/>
            </p:cNvSpPr>
            <p:nvPr userDrawn="1"/>
          </p:nvSpPr>
          <p:spPr bwMode="auto">
            <a:xfrm>
              <a:off x="3081338" y="3670300"/>
              <a:ext cx="765175" cy="1147763"/>
            </a:xfrm>
            <a:custGeom>
              <a:avLst/>
              <a:gdLst>
                <a:gd name="T0" fmla="*/ 2 w 482"/>
                <a:gd name="T1" fmla="*/ 699 h 723"/>
                <a:gd name="T2" fmla="*/ 13 w 482"/>
                <a:gd name="T3" fmla="*/ 716 h 723"/>
                <a:gd name="T4" fmla="*/ 13 w 482"/>
                <a:gd name="T5" fmla="*/ 716 h 723"/>
                <a:gd name="T6" fmla="*/ 33 w 482"/>
                <a:gd name="T7" fmla="*/ 719 h 723"/>
                <a:gd name="T8" fmla="*/ 479 w 482"/>
                <a:gd name="T9" fmla="*/ 24 h 723"/>
                <a:gd name="T10" fmla="*/ 468 w 482"/>
                <a:gd name="T11" fmla="*/ 7 h 723"/>
                <a:gd name="T12" fmla="*/ 468 w 482"/>
                <a:gd name="T13" fmla="*/ 7 h 723"/>
                <a:gd name="T14" fmla="*/ 448 w 482"/>
                <a:gd name="T15" fmla="*/ 4 h 723"/>
                <a:gd name="T16" fmla="*/ 2 w 482"/>
                <a:gd name="T17" fmla="*/ 69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3">
                  <a:moveTo>
                    <a:pt x="2" y="699"/>
                  </a:moveTo>
                  <a:cubicBezTo>
                    <a:pt x="0" y="703"/>
                    <a:pt x="5" y="711"/>
                    <a:pt x="13" y="716"/>
                  </a:cubicBezTo>
                  <a:cubicBezTo>
                    <a:pt x="13" y="716"/>
                    <a:pt x="13" y="716"/>
                    <a:pt x="13" y="716"/>
                  </a:cubicBezTo>
                  <a:cubicBezTo>
                    <a:pt x="22" y="722"/>
                    <a:pt x="31" y="723"/>
                    <a:pt x="33" y="719"/>
                  </a:cubicBezTo>
                  <a:cubicBezTo>
                    <a:pt x="479" y="24"/>
                    <a:pt x="479" y="24"/>
                    <a:pt x="479" y="24"/>
                  </a:cubicBezTo>
                  <a:cubicBezTo>
                    <a:pt x="482" y="20"/>
                    <a:pt x="477" y="12"/>
                    <a:pt x="468" y="7"/>
                  </a:cubicBezTo>
                  <a:cubicBezTo>
                    <a:pt x="468" y="7"/>
                    <a:pt x="468" y="7"/>
                    <a:pt x="468" y="7"/>
                  </a:cubicBezTo>
                  <a:cubicBezTo>
                    <a:pt x="460" y="1"/>
                    <a:pt x="451" y="0"/>
                    <a:pt x="448" y="4"/>
                  </a:cubicBezTo>
                  <a:lnTo>
                    <a:pt x="2" y="699"/>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6" name="标题 1">
            <a:extLst>
              <a:ext uri="{FF2B5EF4-FFF2-40B4-BE49-F238E27FC236}">
                <a16:creationId xmlns:a16="http://schemas.microsoft.com/office/drawing/2014/main" id="{7DFF7BE1-55A6-4696-8786-B0BD2BCE5336}"/>
              </a:ext>
            </a:extLst>
          </p:cNvPr>
          <p:cNvSpPr>
            <a:spLocks noGrp="1"/>
          </p:cNvSpPr>
          <p:nvPr>
            <p:ph type="ctrTitle" hasCustomPrompt="1"/>
          </p:nvPr>
        </p:nvSpPr>
        <p:spPr>
          <a:xfrm>
            <a:off x="7385844" y="1422827"/>
            <a:ext cx="4127502" cy="1801221"/>
          </a:xfrm>
        </p:spPr>
        <p:txBody>
          <a:bodyPr anchor="b">
            <a:normAutofit/>
          </a:bodyPr>
          <a:lstStyle>
            <a:lvl1pPr marL="0" indent="0" algn="ctr">
              <a:buFont typeface="Arial" panose="020B0604020202020204" pitchFamily="34" charset="0"/>
              <a:buNone/>
              <a:defRPr sz="3200">
                <a:solidFill>
                  <a:schemeClr val="tx1"/>
                </a:solidFill>
              </a:defRPr>
            </a:lvl1pPr>
          </a:lstStyle>
          <a:p>
            <a:r>
              <a:rPr lang="zh-CN" altLang="en-US" dirty="0"/>
              <a:t>结束语</a:t>
            </a:r>
          </a:p>
        </p:txBody>
      </p:sp>
      <p:sp>
        <p:nvSpPr>
          <p:cNvPr id="67" name="文本占位符 62">
            <a:extLst>
              <a:ext uri="{FF2B5EF4-FFF2-40B4-BE49-F238E27FC236}">
                <a16:creationId xmlns:a16="http://schemas.microsoft.com/office/drawing/2014/main" id="{74F757D8-7F62-4C46-AADF-5836A23479E8}"/>
              </a:ext>
            </a:extLst>
          </p:cNvPr>
          <p:cNvSpPr>
            <a:spLocks noGrp="1"/>
          </p:cNvSpPr>
          <p:nvPr>
            <p:ph type="body" sz="quarter" idx="17" hasCustomPrompt="1"/>
          </p:nvPr>
        </p:nvSpPr>
        <p:spPr>
          <a:xfrm>
            <a:off x="7385845" y="3444046"/>
            <a:ext cx="4127502"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署名</a:t>
            </a:r>
            <a:endParaRPr lang="en-US" altLang="zh-CN" dirty="0"/>
          </a:p>
        </p:txBody>
      </p:sp>
      <p:sp>
        <p:nvSpPr>
          <p:cNvPr id="68" name="文本占位符 62">
            <a:extLst>
              <a:ext uri="{FF2B5EF4-FFF2-40B4-BE49-F238E27FC236}">
                <a16:creationId xmlns:a16="http://schemas.microsoft.com/office/drawing/2014/main" id="{364C940A-AFD8-45DD-B25B-78B98A515499}"/>
              </a:ext>
            </a:extLst>
          </p:cNvPr>
          <p:cNvSpPr>
            <a:spLocks noGrp="1"/>
          </p:cNvSpPr>
          <p:nvPr>
            <p:ph type="body" sz="quarter" idx="18" hasCustomPrompt="1"/>
          </p:nvPr>
        </p:nvSpPr>
        <p:spPr>
          <a:xfrm>
            <a:off x="7385845" y="3759680"/>
            <a:ext cx="4127502"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时间日期</a:t>
            </a:r>
            <a:endParaRPr lang="en-US" altLang="zh-CN"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89D9C7-5DC6-4263-87FF-7C99F6FB63C3}" type="datetime1">
              <a:rPr lang="zh-CN" altLang="en-US" smtClean="0"/>
              <a:pPr/>
              <a:t>2019/5/11</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0936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2019/5/11</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4" r:id="rId4"/>
    <p:sldLayoutId id="2147483663" r:id="rId5"/>
    <p:sldLayoutId id="2147483661" r:id="rId6"/>
    <p:sldLayoutId id="2147483665"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g"/></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p:cNvSpPr>
            <a:spLocks noGrp="1"/>
          </p:cNvSpPr>
          <p:nvPr>
            <p:ph type="ctrTitle"/>
          </p:nvPr>
        </p:nvSpPr>
        <p:spPr>
          <a:xfrm>
            <a:off x="328441" y="2036601"/>
            <a:ext cx="6399530" cy="1646166"/>
          </a:xfrm>
        </p:spPr>
        <p:txBody>
          <a:bodyPr>
            <a:noAutofit/>
          </a:bodyPr>
          <a:lstStyle/>
          <a:p>
            <a:br>
              <a:rPr lang="en-US" altLang="zh-CN" sz="3600">
                <a:solidFill>
                  <a:schemeClr val="bg1"/>
                </a:solidFill>
              </a:rPr>
            </a:br>
            <a:r>
              <a:rPr lang="zh-CN" altLang="en-US" sz="5400">
                <a:solidFill>
                  <a:schemeClr val="bg1"/>
                </a:solidFill>
                <a:latin typeface="+mj-ea"/>
              </a:rPr>
              <a:t>东南大学九龙湖校区交通规划分析</a:t>
            </a:r>
            <a:br>
              <a:rPr lang="en-US" altLang="zh-CN" sz="3600">
                <a:solidFill>
                  <a:schemeClr val="bg1"/>
                </a:solidFill>
              </a:rPr>
            </a:br>
            <a:endParaRPr lang="zh-CN" altLang="en-US" sz="3600" dirty="0">
              <a:solidFill>
                <a:schemeClr val="bg1"/>
              </a:solidFill>
            </a:endParaRPr>
          </a:p>
        </p:txBody>
      </p:sp>
      <p:sp>
        <p:nvSpPr>
          <p:cNvPr id="2" name="文本框 1">
            <a:extLst>
              <a:ext uri="{FF2B5EF4-FFF2-40B4-BE49-F238E27FC236}">
                <a16:creationId xmlns:a16="http://schemas.microsoft.com/office/drawing/2014/main" id="{C4A69791-1321-4BC9-99FA-AFF014E20CFC}"/>
              </a:ext>
            </a:extLst>
          </p:cNvPr>
          <p:cNvSpPr txBox="1"/>
          <p:nvPr/>
        </p:nvSpPr>
        <p:spPr>
          <a:xfrm>
            <a:off x="587229" y="4186106"/>
            <a:ext cx="5352177" cy="1569660"/>
          </a:xfrm>
          <a:prstGeom prst="rect">
            <a:avLst/>
          </a:prstGeom>
          <a:noFill/>
        </p:spPr>
        <p:txBody>
          <a:bodyPr wrap="square" rtlCol="0">
            <a:spAutoFit/>
          </a:bodyPr>
          <a:lstStyle/>
          <a:p>
            <a:r>
              <a:rPr lang="zh-CN" altLang="en-US" sz="2400" b="1">
                <a:latin typeface="+mj-ea"/>
                <a:ea typeface="+mj-ea"/>
              </a:rPr>
              <a:t>第六组：</a:t>
            </a:r>
            <a:endParaRPr lang="en-US" altLang="zh-CN" sz="2400" b="1">
              <a:latin typeface="+mj-ea"/>
              <a:ea typeface="+mj-ea"/>
            </a:endParaRPr>
          </a:p>
          <a:p>
            <a:r>
              <a:rPr lang="zh-CN" altLang="en-US" sz="2400" b="1">
                <a:latin typeface="+mj-ea"/>
                <a:ea typeface="+mj-ea"/>
              </a:rPr>
              <a:t>丁子豪</a:t>
            </a:r>
            <a:r>
              <a:rPr lang="en-US" altLang="zh-CN" sz="2400" b="1">
                <a:latin typeface="+mj-ea"/>
                <a:ea typeface="+mj-ea"/>
              </a:rPr>
              <a:t>-183152      </a:t>
            </a:r>
            <a:r>
              <a:rPr lang="zh-CN" altLang="en-US" sz="2400" b="1">
                <a:latin typeface="+mj-ea"/>
                <a:ea typeface="+mj-ea"/>
              </a:rPr>
              <a:t>耿冬冬</a:t>
            </a:r>
            <a:r>
              <a:rPr lang="en-US" altLang="zh-CN" sz="2400" b="1">
                <a:latin typeface="+mj-ea"/>
                <a:ea typeface="+mj-ea"/>
              </a:rPr>
              <a:t>-183139</a:t>
            </a:r>
          </a:p>
          <a:p>
            <a:r>
              <a:rPr lang="zh-CN" altLang="en-US" sz="2400" b="1">
                <a:latin typeface="+mj-ea"/>
                <a:ea typeface="+mj-ea"/>
              </a:rPr>
              <a:t>郭瑾</a:t>
            </a:r>
            <a:r>
              <a:rPr lang="en-US" altLang="zh-CN" sz="2400" b="1">
                <a:latin typeface="+mj-ea"/>
                <a:ea typeface="+mj-ea"/>
              </a:rPr>
              <a:t>-183014         </a:t>
            </a:r>
            <a:r>
              <a:rPr lang="zh-CN" altLang="en-US" sz="2400" b="1">
                <a:latin typeface="+mj-ea"/>
                <a:ea typeface="+mj-ea"/>
              </a:rPr>
              <a:t>谢再春</a:t>
            </a:r>
            <a:r>
              <a:rPr lang="en-US" altLang="zh-CN" sz="2400" b="1">
                <a:latin typeface="+mj-ea"/>
                <a:ea typeface="+mj-ea"/>
              </a:rPr>
              <a:t>-183110</a:t>
            </a:r>
          </a:p>
          <a:p>
            <a:r>
              <a:rPr lang="zh-CN" altLang="en-US" sz="2400" b="1">
                <a:latin typeface="+mj-ea"/>
                <a:ea typeface="+mj-ea"/>
              </a:rPr>
              <a:t>余冠一</a:t>
            </a:r>
            <a:r>
              <a:rPr lang="en-US" altLang="zh-CN" sz="2400" b="1">
                <a:latin typeface="+mj-ea"/>
                <a:ea typeface="+mj-ea"/>
              </a:rPr>
              <a:t>-183114     </a:t>
            </a:r>
            <a:r>
              <a:rPr lang="zh-CN" altLang="en-US" sz="2400" b="1">
                <a:latin typeface="+mj-ea"/>
                <a:ea typeface="+mj-ea"/>
              </a:rPr>
              <a:t> 朱曼曼</a:t>
            </a:r>
            <a:r>
              <a:rPr lang="en-US" altLang="zh-CN" sz="2400" b="1">
                <a:latin typeface="+mj-ea"/>
                <a:ea typeface="+mj-ea"/>
              </a:rPr>
              <a:t>-183066</a:t>
            </a:r>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3" name="图片 2">
            <a:extLst>
              <a:ext uri="{FF2B5EF4-FFF2-40B4-BE49-F238E27FC236}">
                <a16:creationId xmlns:a16="http://schemas.microsoft.com/office/drawing/2014/main" id="{25C0FC87-E640-49C6-8CC6-0E6D72F7B743}"/>
              </a:ext>
            </a:extLst>
          </p:cNvPr>
          <p:cNvPicPr>
            <a:picLocks noChangeAspect="1"/>
          </p:cNvPicPr>
          <p:nvPr/>
        </p:nvPicPr>
        <p:blipFill>
          <a:blip r:embed="rId3"/>
          <a:stretch>
            <a:fillRect/>
          </a:stretch>
        </p:blipFill>
        <p:spPr>
          <a:xfrm>
            <a:off x="830938" y="1210533"/>
            <a:ext cx="6736195" cy="5155673"/>
          </a:xfrm>
          <a:prstGeom prst="rect">
            <a:avLst/>
          </a:prstGeom>
          <a:noFill/>
        </p:spPr>
      </p:pic>
      <p:cxnSp>
        <p:nvCxnSpPr>
          <p:cNvPr id="71" name="直接连接符 70">
            <a:extLst>
              <a:ext uri="{FF2B5EF4-FFF2-40B4-BE49-F238E27FC236}">
                <a16:creationId xmlns:a16="http://schemas.microsoft.com/office/drawing/2014/main" id="{658AA66A-9F5E-4593-9C83-2E02EB928B11}"/>
              </a:ext>
            </a:extLst>
          </p:cNvPr>
          <p:cNvCxnSpPr>
            <a:cxnSpLocks/>
          </p:cNvCxnSpPr>
          <p:nvPr/>
        </p:nvCxnSpPr>
        <p:spPr>
          <a:xfrm flipV="1">
            <a:off x="6288401" y="3478427"/>
            <a:ext cx="0" cy="663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B57A5C86-160E-4244-8031-8A7183C1520C}"/>
              </a:ext>
            </a:extLst>
          </p:cNvPr>
          <p:cNvSpPr txBox="1"/>
          <p:nvPr/>
        </p:nvSpPr>
        <p:spPr>
          <a:xfrm>
            <a:off x="7800208" y="1668004"/>
            <a:ext cx="3877041" cy="2981714"/>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道路网规划</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不考虑交通需求</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rPr>
              <a:t>缺少对非机动车的规划</a:t>
            </a:r>
            <a:endParaRPr lang="en-US" altLang="zh-CN" sz="2400" dirty="0">
              <a:latin typeface="+mj-ea"/>
            </a:endParaRPr>
          </a:p>
          <a:p>
            <a:pPr marL="342900" indent="-342900">
              <a:lnSpc>
                <a:spcPct val="150000"/>
              </a:lnSpc>
              <a:buFont typeface="Wingdings" panose="05000000000000000000" pitchFamily="2" charset="2"/>
              <a:buChar char="Ø"/>
            </a:pPr>
            <a:endParaRPr lang="en-US" altLang="zh-CN" sz="2400" dirty="0">
              <a:latin typeface="+mj-ea"/>
              <a:ea typeface="+mj-ea"/>
            </a:endParaRPr>
          </a:p>
          <a:p>
            <a:pPr marL="342900" indent="-342900">
              <a:lnSpc>
                <a:spcPct val="150000"/>
              </a:lnSpc>
              <a:buFont typeface="Wingdings" panose="05000000000000000000" pitchFamily="2" charset="2"/>
              <a:buChar char="Ø"/>
            </a:pPr>
            <a:endParaRPr lang="en-US" altLang="zh-CN" sz="2400" dirty="0">
              <a:latin typeface="+mj-ea"/>
              <a:ea typeface="+mj-ea"/>
            </a:endParaRPr>
          </a:p>
        </p:txBody>
      </p:sp>
      <p:sp>
        <p:nvSpPr>
          <p:cNvPr id="4" name="矩形 3">
            <a:extLst>
              <a:ext uri="{FF2B5EF4-FFF2-40B4-BE49-F238E27FC236}">
                <a16:creationId xmlns:a16="http://schemas.microsoft.com/office/drawing/2014/main" id="{990DCFE1-49A2-4FEE-B177-CEF265C39E93}"/>
              </a:ext>
            </a:extLst>
          </p:cNvPr>
          <p:cNvSpPr/>
          <p:nvPr/>
        </p:nvSpPr>
        <p:spPr>
          <a:xfrm>
            <a:off x="846375" y="1210533"/>
            <a:ext cx="6736195" cy="5155673"/>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43E1B66-5107-4FA6-BD75-038F61804DEB}"/>
              </a:ext>
            </a:extLst>
          </p:cNvPr>
          <p:cNvSpPr/>
          <p:nvPr/>
        </p:nvSpPr>
        <p:spPr>
          <a:xfrm>
            <a:off x="1499179" y="4562326"/>
            <a:ext cx="354454" cy="3544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B8A04994-A398-4E01-A1F7-4809D788D370}"/>
              </a:ext>
            </a:extLst>
          </p:cNvPr>
          <p:cNvCxnSpPr>
            <a:cxnSpLocks/>
          </p:cNvCxnSpPr>
          <p:nvPr/>
        </p:nvCxnSpPr>
        <p:spPr>
          <a:xfrm flipV="1">
            <a:off x="1853633" y="3886102"/>
            <a:ext cx="2553980" cy="122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2054BCA-5A95-4350-8A9E-CEA696515E12}"/>
              </a:ext>
            </a:extLst>
          </p:cNvPr>
          <p:cNvCxnSpPr>
            <a:cxnSpLocks/>
          </p:cNvCxnSpPr>
          <p:nvPr/>
        </p:nvCxnSpPr>
        <p:spPr>
          <a:xfrm>
            <a:off x="1853633" y="4008242"/>
            <a:ext cx="119005" cy="9085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B0B401B-4964-4471-851E-3031130D6D82}"/>
              </a:ext>
            </a:extLst>
          </p:cNvPr>
          <p:cNvCxnSpPr>
            <a:cxnSpLocks/>
          </p:cNvCxnSpPr>
          <p:nvPr/>
        </p:nvCxnSpPr>
        <p:spPr>
          <a:xfrm>
            <a:off x="2690041" y="3631486"/>
            <a:ext cx="0" cy="357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EB5ECF5-1B99-46BE-804A-96EC6450ECC6}"/>
              </a:ext>
            </a:extLst>
          </p:cNvPr>
          <p:cNvCxnSpPr>
            <a:cxnSpLocks/>
          </p:cNvCxnSpPr>
          <p:nvPr/>
        </p:nvCxnSpPr>
        <p:spPr>
          <a:xfrm flipH="1">
            <a:off x="2685207" y="3364944"/>
            <a:ext cx="249523" cy="2891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654E6B1-8503-4503-83BF-51AAE8E52976}"/>
              </a:ext>
            </a:extLst>
          </p:cNvPr>
          <p:cNvCxnSpPr>
            <a:cxnSpLocks/>
          </p:cNvCxnSpPr>
          <p:nvPr/>
        </p:nvCxnSpPr>
        <p:spPr>
          <a:xfrm>
            <a:off x="2925131" y="3174272"/>
            <a:ext cx="0" cy="227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BD7F3ED-B2F1-4F85-9C24-3D617B8FBBAD}"/>
              </a:ext>
            </a:extLst>
          </p:cNvPr>
          <p:cNvCxnSpPr>
            <a:cxnSpLocks/>
          </p:cNvCxnSpPr>
          <p:nvPr/>
        </p:nvCxnSpPr>
        <p:spPr>
          <a:xfrm flipH="1">
            <a:off x="2906070" y="3015175"/>
            <a:ext cx="717612" cy="174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F19A636E-23EB-4623-B32B-A237C94938A5}"/>
              </a:ext>
            </a:extLst>
          </p:cNvPr>
          <p:cNvSpPr/>
          <p:nvPr/>
        </p:nvSpPr>
        <p:spPr>
          <a:xfrm>
            <a:off x="3623682" y="2538715"/>
            <a:ext cx="480727" cy="32239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58FF36F0-DB2E-40E0-9664-820D390D8633}"/>
              </a:ext>
            </a:extLst>
          </p:cNvPr>
          <p:cNvCxnSpPr/>
          <p:nvPr/>
        </p:nvCxnSpPr>
        <p:spPr>
          <a:xfrm flipV="1">
            <a:off x="3258030" y="3631486"/>
            <a:ext cx="0" cy="315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E89C516-6E70-4D39-9280-21A49F582837}"/>
              </a:ext>
            </a:extLst>
          </p:cNvPr>
          <p:cNvCxnSpPr>
            <a:cxnSpLocks/>
          </p:cNvCxnSpPr>
          <p:nvPr/>
        </p:nvCxnSpPr>
        <p:spPr>
          <a:xfrm flipV="1">
            <a:off x="3258030" y="3086480"/>
            <a:ext cx="0" cy="278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333F04D-C1EB-413E-BC70-0E321F391D0B}"/>
              </a:ext>
            </a:extLst>
          </p:cNvPr>
          <p:cNvCxnSpPr>
            <a:cxnSpLocks/>
          </p:cNvCxnSpPr>
          <p:nvPr/>
        </p:nvCxnSpPr>
        <p:spPr>
          <a:xfrm flipV="1">
            <a:off x="3138162" y="3353496"/>
            <a:ext cx="127407" cy="451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FC031F13-2944-4018-A7DF-A44637E33ED1}"/>
              </a:ext>
            </a:extLst>
          </p:cNvPr>
          <p:cNvCxnSpPr>
            <a:cxnSpLocks/>
          </p:cNvCxnSpPr>
          <p:nvPr/>
        </p:nvCxnSpPr>
        <p:spPr>
          <a:xfrm flipH="1" flipV="1">
            <a:off x="3152368" y="3605087"/>
            <a:ext cx="113202" cy="489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F2A40379-D974-499F-B7D4-CABEA3A1C273}"/>
              </a:ext>
            </a:extLst>
          </p:cNvPr>
          <p:cNvCxnSpPr>
            <a:cxnSpLocks/>
          </p:cNvCxnSpPr>
          <p:nvPr/>
        </p:nvCxnSpPr>
        <p:spPr>
          <a:xfrm flipV="1">
            <a:off x="3152368" y="3376081"/>
            <a:ext cx="0" cy="253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弧形 56">
            <a:extLst>
              <a:ext uri="{FF2B5EF4-FFF2-40B4-BE49-F238E27FC236}">
                <a16:creationId xmlns:a16="http://schemas.microsoft.com/office/drawing/2014/main" id="{7933D0E8-7D03-4C29-96FF-888C5478AEE2}"/>
              </a:ext>
            </a:extLst>
          </p:cNvPr>
          <p:cNvSpPr/>
          <p:nvPr/>
        </p:nvSpPr>
        <p:spPr>
          <a:xfrm>
            <a:off x="2630462" y="3029424"/>
            <a:ext cx="1761783" cy="1713356"/>
          </a:xfrm>
          <a:prstGeom prst="arc">
            <a:avLst>
              <a:gd name="adj1" fmla="val 16440558"/>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9E67D593-A11E-4FE3-AC28-F472B59AE0C2}"/>
              </a:ext>
            </a:extLst>
          </p:cNvPr>
          <p:cNvSpPr txBox="1"/>
          <p:nvPr/>
        </p:nvSpPr>
        <p:spPr>
          <a:xfrm>
            <a:off x="4948151" y="4402886"/>
            <a:ext cx="2294107" cy="1422954"/>
          </a:xfrm>
          <a:prstGeom prst="rect">
            <a:avLst/>
          </a:prstGeom>
          <a:solidFill>
            <a:schemeClr val="bg1"/>
          </a:solidFill>
        </p:spPr>
        <p:txBody>
          <a:bodyPr wrap="square" rtlCol="0">
            <a:spAutoFit/>
          </a:bodyPr>
          <a:lstStyle/>
          <a:p>
            <a:pPr marL="285750" indent="-285750">
              <a:lnSpc>
                <a:spcPct val="150000"/>
              </a:lnSpc>
              <a:buFont typeface="Wingdings" panose="05000000000000000000" pitchFamily="2" charset="2"/>
              <a:buChar char="n"/>
            </a:pPr>
            <a:r>
              <a:rPr lang="zh-CN" altLang="en-US" sz="2000" dirty="0">
                <a:latin typeface="+mj-ea"/>
                <a:ea typeface="+mj-ea"/>
              </a:rPr>
              <a:t>禁止非机动车</a:t>
            </a:r>
            <a:endParaRPr lang="en-US" altLang="zh-CN" sz="2000" dirty="0">
              <a:latin typeface="+mj-ea"/>
              <a:ea typeface="+mj-ea"/>
            </a:endParaRPr>
          </a:p>
          <a:p>
            <a:pPr marL="285750" indent="-285750">
              <a:lnSpc>
                <a:spcPct val="150000"/>
              </a:lnSpc>
              <a:buFont typeface="Wingdings" panose="05000000000000000000" pitchFamily="2" charset="2"/>
              <a:buChar char="n"/>
            </a:pPr>
            <a:r>
              <a:rPr lang="zh-CN" altLang="en-US" sz="2000" dirty="0">
                <a:latin typeface="+mj-ea"/>
                <a:ea typeface="+mj-ea"/>
              </a:rPr>
              <a:t>视距不足等</a:t>
            </a:r>
            <a:endParaRPr lang="en-US" altLang="zh-CN" sz="2000" dirty="0">
              <a:latin typeface="+mj-ea"/>
              <a:ea typeface="+mj-ea"/>
            </a:endParaRPr>
          </a:p>
          <a:p>
            <a:pPr marL="285750" indent="-285750">
              <a:lnSpc>
                <a:spcPct val="150000"/>
              </a:lnSpc>
              <a:buFont typeface="Wingdings" panose="05000000000000000000" pitchFamily="2" charset="2"/>
              <a:buChar char="n"/>
            </a:pPr>
            <a:r>
              <a:rPr lang="zh-CN" altLang="en-US" sz="2000" dirty="0">
                <a:latin typeface="+mj-ea"/>
                <a:ea typeface="+mj-ea"/>
              </a:rPr>
              <a:t>距离较远</a:t>
            </a:r>
          </a:p>
        </p:txBody>
      </p:sp>
      <p:pic>
        <p:nvPicPr>
          <p:cNvPr id="6" name="图片 5">
            <a:extLst>
              <a:ext uri="{FF2B5EF4-FFF2-40B4-BE49-F238E27FC236}">
                <a16:creationId xmlns:a16="http://schemas.microsoft.com/office/drawing/2014/main" id="{838AE079-CB61-437B-9C37-B8C693146B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258" b="24648"/>
          <a:stretch/>
        </p:blipFill>
        <p:spPr>
          <a:xfrm>
            <a:off x="7621878" y="3566403"/>
            <a:ext cx="3276244" cy="2799803"/>
          </a:xfrm>
          <a:prstGeom prst="rect">
            <a:avLst/>
          </a:prstGeom>
        </p:spPr>
      </p:pic>
    </p:spTree>
    <p:extLst>
      <p:ext uri="{BB962C8B-B14F-4D97-AF65-F5344CB8AC3E}">
        <p14:creationId xmlns:p14="http://schemas.microsoft.com/office/powerpoint/2010/main" val="4243732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7643446" y="1751637"/>
            <a:ext cx="3877041" cy="1873718"/>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道路及交叉口</a:t>
            </a:r>
          </a:p>
          <a:p>
            <a:pPr marL="342900" indent="-342900">
              <a:lnSpc>
                <a:spcPct val="150000"/>
              </a:lnSpc>
              <a:buFont typeface="Wingdings" panose="05000000000000000000" pitchFamily="2" charset="2"/>
              <a:buChar char="Ø"/>
            </a:pPr>
            <a:r>
              <a:rPr lang="zh-CN" altLang="en-US" sz="2400" dirty="0">
                <a:latin typeface="+mj-ea"/>
                <a:ea typeface="+mj-ea"/>
              </a:rPr>
              <a:t>单向交通设置多余</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部分道路规划不合理</a:t>
            </a:r>
          </a:p>
        </p:txBody>
      </p:sp>
      <p:pic>
        <p:nvPicPr>
          <p:cNvPr id="6" name="图片 5">
            <a:extLst>
              <a:ext uri="{FF2B5EF4-FFF2-40B4-BE49-F238E27FC236}">
                <a16:creationId xmlns:a16="http://schemas.microsoft.com/office/drawing/2014/main" id="{BE7332B8-1BA0-4FBF-AAF3-C63D84CA4042}"/>
              </a:ext>
            </a:extLst>
          </p:cNvPr>
          <p:cNvPicPr>
            <a:picLocks noChangeAspect="1"/>
          </p:cNvPicPr>
          <p:nvPr/>
        </p:nvPicPr>
        <p:blipFill>
          <a:blip r:embed="rId3"/>
          <a:stretch>
            <a:fillRect/>
          </a:stretch>
        </p:blipFill>
        <p:spPr>
          <a:xfrm>
            <a:off x="830938" y="1210533"/>
            <a:ext cx="6736195" cy="5155673"/>
          </a:xfrm>
          <a:prstGeom prst="rect">
            <a:avLst/>
          </a:prstGeom>
          <a:noFill/>
        </p:spPr>
      </p:pic>
      <p:sp>
        <p:nvSpPr>
          <p:cNvPr id="7" name="矩形 6">
            <a:extLst>
              <a:ext uri="{FF2B5EF4-FFF2-40B4-BE49-F238E27FC236}">
                <a16:creationId xmlns:a16="http://schemas.microsoft.com/office/drawing/2014/main" id="{38BE47A2-2206-41F0-BEAC-4C4872ED4468}"/>
              </a:ext>
            </a:extLst>
          </p:cNvPr>
          <p:cNvSpPr/>
          <p:nvPr/>
        </p:nvSpPr>
        <p:spPr>
          <a:xfrm>
            <a:off x="846375" y="1210533"/>
            <a:ext cx="6736195" cy="5155673"/>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F6195111-7045-43BF-A4B5-2FD9536BC4A8}"/>
              </a:ext>
            </a:extLst>
          </p:cNvPr>
          <p:cNvCxnSpPr/>
          <p:nvPr/>
        </p:nvCxnSpPr>
        <p:spPr>
          <a:xfrm>
            <a:off x="3298004" y="2342508"/>
            <a:ext cx="71920" cy="8013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7094DD9-87DF-46EF-B693-52598ED60BB1}"/>
              </a:ext>
            </a:extLst>
          </p:cNvPr>
          <p:cNvCxnSpPr/>
          <p:nvPr/>
        </p:nvCxnSpPr>
        <p:spPr>
          <a:xfrm>
            <a:off x="3557981" y="2342508"/>
            <a:ext cx="71920" cy="8013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73965E3-3DE5-4EED-B7F2-26CB27AC01A2}"/>
              </a:ext>
            </a:extLst>
          </p:cNvPr>
          <p:cNvCxnSpPr>
            <a:cxnSpLocks/>
          </p:cNvCxnSpPr>
          <p:nvPr/>
        </p:nvCxnSpPr>
        <p:spPr>
          <a:xfrm flipH="1">
            <a:off x="2751167" y="3897478"/>
            <a:ext cx="1605077" cy="786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9544EAE-DEBA-4B5D-934C-4D6AB307A4E5}"/>
              </a:ext>
            </a:extLst>
          </p:cNvPr>
          <p:cNvSpPr txBox="1"/>
          <p:nvPr/>
        </p:nvSpPr>
        <p:spPr>
          <a:xfrm>
            <a:off x="1479479" y="2109857"/>
            <a:ext cx="1757649" cy="400110"/>
          </a:xfrm>
          <a:prstGeom prst="rect">
            <a:avLst/>
          </a:prstGeom>
          <a:solidFill>
            <a:schemeClr val="bg1"/>
          </a:solidFill>
        </p:spPr>
        <p:txBody>
          <a:bodyPr wrap="square" rtlCol="0">
            <a:spAutoFit/>
          </a:bodyPr>
          <a:lstStyle/>
          <a:p>
            <a:r>
              <a:rPr lang="zh-CN" altLang="en-US" sz="2000" dirty="0">
                <a:latin typeface="+mj-ea"/>
                <a:ea typeface="+mj-ea"/>
              </a:rPr>
              <a:t>单向交通多余</a:t>
            </a:r>
          </a:p>
        </p:txBody>
      </p:sp>
      <p:sp>
        <p:nvSpPr>
          <p:cNvPr id="17" name="文本框 16">
            <a:extLst>
              <a:ext uri="{FF2B5EF4-FFF2-40B4-BE49-F238E27FC236}">
                <a16:creationId xmlns:a16="http://schemas.microsoft.com/office/drawing/2014/main" id="{E6ED3F58-7245-4C9B-BC47-E8EDF2E5CA8C}"/>
              </a:ext>
            </a:extLst>
          </p:cNvPr>
          <p:cNvSpPr txBox="1"/>
          <p:nvPr/>
        </p:nvSpPr>
        <p:spPr>
          <a:xfrm rot="21422251">
            <a:off x="2811362" y="4087840"/>
            <a:ext cx="1462284" cy="400110"/>
          </a:xfrm>
          <a:prstGeom prst="rect">
            <a:avLst/>
          </a:prstGeom>
          <a:solidFill>
            <a:schemeClr val="bg1"/>
          </a:solidFill>
        </p:spPr>
        <p:txBody>
          <a:bodyPr wrap="square" rtlCol="0">
            <a:spAutoFit/>
          </a:bodyPr>
          <a:lstStyle/>
          <a:p>
            <a:r>
              <a:rPr lang="zh-CN" altLang="en-US" sz="2000" dirty="0">
                <a:latin typeface="+mj-ea"/>
                <a:ea typeface="+mj-ea"/>
              </a:rPr>
              <a:t>规划不合理</a:t>
            </a:r>
          </a:p>
        </p:txBody>
      </p:sp>
      <p:pic>
        <p:nvPicPr>
          <p:cNvPr id="5" name="图片 4">
            <a:extLst>
              <a:ext uri="{FF2B5EF4-FFF2-40B4-BE49-F238E27FC236}">
                <a16:creationId xmlns:a16="http://schemas.microsoft.com/office/drawing/2014/main" id="{9C2C438A-FC80-41B3-A622-DA0867FEE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32" t="13874" b="43168"/>
          <a:stretch/>
        </p:blipFill>
        <p:spPr>
          <a:xfrm>
            <a:off x="7643446" y="3601437"/>
            <a:ext cx="3877041" cy="2769972"/>
          </a:xfrm>
          <a:prstGeom prst="rect">
            <a:avLst/>
          </a:prstGeom>
        </p:spPr>
      </p:pic>
    </p:spTree>
    <p:extLst>
      <p:ext uri="{BB962C8B-B14F-4D97-AF65-F5344CB8AC3E}">
        <p14:creationId xmlns:p14="http://schemas.microsoft.com/office/powerpoint/2010/main" val="364938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6" name="图片 5">
            <a:extLst>
              <a:ext uri="{FF2B5EF4-FFF2-40B4-BE49-F238E27FC236}">
                <a16:creationId xmlns:a16="http://schemas.microsoft.com/office/drawing/2014/main" id="{BE7332B8-1BA0-4FBF-AAF3-C63D84CA4042}"/>
              </a:ext>
            </a:extLst>
          </p:cNvPr>
          <p:cNvPicPr>
            <a:picLocks noChangeAspect="1"/>
          </p:cNvPicPr>
          <p:nvPr/>
        </p:nvPicPr>
        <p:blipFill>
          <a:blip r:embed="rId3"/>
          <a:stretch>
            <a:fillRect/>
          </a:stretch>
        </p:blipFill>
        <p:spPr>
          <a:xfrm>
            <a:off x="669924" y="1669291"/>
            <a:ext cx="5574196" cy="4266314"/>
          </a:xfrm>
          <a:prstGeom prst="rect">
            <a:avLst/>
          </a:prstGeom>
          <a:noFill/>
        </p:spPr>
      </p:pic>
      <p:pic>
        <p:nvPicPr>
          <p:cNvPr id="5" name="图片 4">
            <a:extLst>
              <a:ext uri="{FF2B5EF4-FFF2-40B4-BE49-F238E27FC236}">
                <a16:creationId xmlns:a16="http://schemas.microsoft.com/office/drawing/2014/main" id="{6D644D0D-809C-4465-BB98-173C56A00714}"/>
              </a:ext>
            </a:extLst>
          </p:cNvPr>
          <p:cNvPicPr>
            <a:picLocks noChangeAspect="1"/>
          </p:cNvPicPr>
          <p:nvPr/>
        </p:nvPicPr>
        <p:blipFill rotWithShape="1">
          <a:blip r:embed="rId4">
            <a:extLst>
              <a:ext uri="{28A0092B-C50C-407E-A947-70E740481C1C}">
                <a14:useLocalDpi xmlns:a14="http://schemas.microsoft.com/office/drawing/2010/main" val="0"/>
              </a:ext>
            </a:extLst>
          </a:blip>
          <a:srcRect l="14308" t="11835" r="16678" b="5918"/>
          <a:stretch/>
        </p:blipFill>
        <p:spPr>
          <a:xfrm>
            <a:off x="6330583" y="1669291"/>
            <a:ext cx="5579623" cy="4266314"/>
          </a:xfrm>
          <a:prstGeom prst="rect">
            <a:avLst/>
          </a:prstGeom>
        </p:spPr>
      </p:pic>
      <p:sp>
        <p:nvSpPr>
          <p:cNvPr id="8" name="文本框 7">
            <a:extLst>
              <a:ext uri="{FF2B5EF4-FFF2-40B4-BE49-F238E27FC236}">
                <a16:creationId xmlns:a16="http://schemas.microsoft.com/office/drawing/2014/main" id="{92623271-5BAA-4349-981F-2F4274ABF589}"/>
              </a:ext>
            </a:extLst>
          </p:cNvPr>
          <p:cNvSpPr txBox="1"/>
          <p:nvPr/>
        </p:nvSpPr>
        <p:spPr>
          <a:xfrm>
            <a:off x="5650788" y="2032733"/>
            <a:ext cx="593332" cy="3539430"/>
          </a:xfrm>
          <a:prstGeom prst="rect">
            <a:avLst/>
          </a:prstGeom>
          <a:solidFill>
            <a:schemeClr val="bg1"/>
          </a:solidFill>
        </p:spPr>
        <p:txBody>
          <a:bodyPr wrap="square" rtlCol="0">
            <a:spAutoFit/>
          </a:bodyPr>
          <a:lstStyle/>
          <a:p>
            <a:r>
              <a:rPr lang="zh-CN" altLang="en-US" sz="2800" dirty="0">
                <a:latin typeface="+mj-ea"/>
                <a:ea typeface="+mj-ea"/>
              </a:rPr>
              <a:t>现</a:t>
            </a:r>
            <a:endParaRPr lang="en-US" altLang="zh-CN" sz="2800" dirty="0">
              <a:latin typeface="+mj-ea"/>
              <a:ea typeface="+mj-ea"/>
            </a:endParaRPr>
          </a:p>
          <a:p>
            <a:r>
              <a:rPr lang="zh-CN" altLang="en-US" sz="2800" dirty="0">
                <a:latin typeface="+mj-ea"/>
                <a:ea typeface="+mj-ea"/>
              </a:rPr>
              <a:t>状</a:t>
            </a:r>
            <a:endParaRPr lang="en-US" altLang="zh-CN" sz="2800" dirty="0">
              <a:latin typeface="+mj-ea"/>
              <a:ea typeface="+mj-ea"/>
            </a:endParaRPr>
          </a:p>
          <a:p>
            <a:r>
              <a:rPr lang="zh-CN" altLang="en-US" sz="2800" dirty="0">
                <a:latin typeface="+mj-ea"/>
                <a:ea typeface="+mj-ea"/>
              </a:rPr>
              <a:t>与</a:t>
            </a:r>
            <a:endParaRPr lang="en-US" altLang="zh-CN" sz="2800" dirty="0">
              <a:latin typeface="+mj-ea"/>
              <a:ea typeface="+mj-ea"/>
            </a:endParaRPr>
          </a:p>
          <a:p>
            <a:r>
              <a:rPr lang="zh-CN" altLang="en-US" sz="2800" dirty="0">
                <a:latin typeface="+mj-ea"/>
                <a:ea typeface="+mj-ea"/>
              </a:rPr>
              <a:t>规</a:t>
            </a:r>
            <a:endParaRPr lang="en-US" altLang="zh-CN" sz="2800" dirty="0">
              <a:latin typeface="+mj-ea"/>
              <a:ea typeface="+mj-ea"/>
            </a:endParaRPr>
          </a:p>
          <a:p>
            <a:r>
              <a:rPr lang="zh-CN" altLang="en-US" sz="2800" dirty="0">
                <a:latin typeface="+mj-ea"/>
                <a:ea typeface="+mj-ea"/>
              </a:rPr>
              <a:t>划</a:t>
            </a:r>
            <a:endParaRPr lang="en-US" altLang="zh-CN" sz="2800" dirty="0">
              <a:latin typeface="+mj-ea"/>
              <a:ea typeface="+mj-ea"/>
            </a:endParaRPr>
          </a:p>
          <a:p>
            <a:r>
              <a:rPr lang="zh-CN" altLang="en-US" sz="2800" dirty="0">
                <a:latin typeface="+mj-ea"/>
                <a:ea typeface="+mj-ea"/>
              </a:rPr>
              <a:t>对</a:t>
            </a:r>
            <a:endParaRPr lang="en-US" altLang="zh-CN" sz="2800" dirty="0">
              <a:latin typeface="+mj-ea"/>
              <a:ea typeface="+mj-ea"/>
            </a:endParaRPr>
          </a:p>
          <a:p>
            <a:r>
              <a:rPr lang="zh-CN" altLang="en-US" sz="2800" dirty="0">
                <a:latin typeface="+mj-ea"/>
                <a:ea typeface="+mj-ea"/>
              </a:rPr>
              <a:t>比</a:t>
            </a:r>
            <a:endParaRPr lang="en-US" altLang="zh-CN" sz="2800" dirty="0">
              <a:latin typeface="+mj-ea"/>
              <a:ea typeface="+mj-ea"/>
            </a:endParaRPr>
          </a:p>
          <a:p>
            <a:r>
              <a:rPr lang="zh-CN" altLang="en-US" sz="2800" dirty="0">
                <a:latin typeface="+mj-ea"/>
                <a:ea typeface="+mj-ea"/>
              </a:rPr>
              <a:t>图</a:t>
            </a:r>
          </a:p>
        </p:txBody>
      </p:sp>
    </p:spTree>
    <p:extLst>
      <p:ext uri="{BB962C8B-B14F-4D97-AF65-F5344CB8AC3E}">
        <p14:creationId xmlns:p14="http://schemas.microsoft.com/office/powerpoint/2010/main" val="128553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2009656" y="4833079"/>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7838360" y="1175671"/>
            <a:ext cx="3877041" cy="5197705"/>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道路及交叉口</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交通标志设计不合理，位置摆放随意。</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交通标线不完善。</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道路养护管理不足。</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交叉口渠化设计不完善</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人行横道设置不合理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中央分隔带开口不合理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减速带设置较随意</a:t>
            </a:r>
          </a:p>
        </p:txBody>
      </p:sp>
      <p:pic>
        <p:nvPicPr>
          <p:cNvPr id="4" name="图片 3">
            <a:extLst>
              <a:ext uri="{FF2B5EF4-FFF2-40B4-BE49-F238E27FC236}">
                <a16:creationId xmlns:a16="http://schemas.microsoft.com/office/drawing/2014/main" id="{51D81550-79FC-44D6-9FC8-29C80ACCF1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 t="24406" r="19023" b="24406"/>
          <a:stretch/>
        </p:blipFill>
        <p:spPr>
          <a:xfrm>
            <a:off x="538198" y="1175671"/>
            <a:ext cx="2958290" cy="2492320"/>
          </a:xfrm>
          <a:prstGeom prst="rect">
            <a:avLst/>
          </a:prstGeom>
        </p:spPr>
      </p:pic>
      <p:pic>
        <p:nvPicPr>
          <p:cNvPr id="6" name="图片 5">
            <a:extLst>
              <a:ext uri="{FF2B5EF4-FFF2-40B4-BE49-F238E27FC236}">
                <a16:creationId xmlns:a16="http://schemas.microsoft.com/office/drawing/2014/main" id="{8DBBECC6-A7C6-498D-BA4A-ED3A33BB8BF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8257" b="22903"/>
          <a:stretch/>
        </p:blipFill>
        <p:spPr>
          <a:xfrm>
            <a:off x="520184" y="3774523"/>
            <a:ext cx="3571668" cy="2251140"/>
          </a:xfrm>
          <a:prstGeom prst="rect">
            <a:avLst/>
          </a:prstGeom>
        </p:spPr>
      </p:pic>
      <p:pic>
        <p:nvPicPr>
          <p:cNvPr id="8" name="图片 7">
            <a:extLst>
              <a:ext uri="{FF2B5EF4-FFF2-40B4-BE49-F238E27FC236}">
                <a16:creationId xmlns:a16="http://schemas.microsoft.com/office/drawing/2014/main" id="{907886DD-CEB2-42AD-A12C-35FA3E3A51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9849" b="24406"/>
          <a:stretch/>
        </p:blipFill>
        <p:spPr>
          <a:xfrm>
            <a:off x="3562257" y="1190403"/>
            <a:ext cx="3826897" cy="2477588"/>
          </a:xfrm>
          <a:prstGeom prst="rect">
            <a:avLst/>
          </a:prstGeom>
        </p:spPr>
      </p:pic>
      <p:pic>
        <p:nvPicPr>
          <p:cNvPr id="10" name="图片 9">
            <a:extLst>
              <a:ext uri="{FF2B5EF4-FFF2-40B4-BE49-F238E27FC236}">
                <a16:creationId xmlns:a16="http://schemas.microsoft.com/office/drawing/2014/main" id="{D90B70E1-9DBD-4431-B5F9-C4151CF9529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623" t="16504" b="43300"/>
          <a:stretch/>
        </p:blipFill>
        <p:spPr>
          <a:xfrm>
            <a:off x="4150222" y="3777870"/>
            <a:ext cx="3238932" cy="2302964"/>
          </a:xfrm>
          <a:prstGeom prst="rect">
            <a:avLst/>
          </a:prstGeom>
        </p:spPr>
      </p:pic>
    </p:spTree>
    <p:extLst>
      <p:ext uri="{BB962C8B-B14F-4D97-AF65-F5344CB8AC3E}">
        <p14:creationId xmlns:p14="http://schemas.microsoft.com/office/powerpoint/2010/main" val="1830215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7263054" y="1751637"/>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静态交通</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机动车停车位供应不足，缺少合理规划。</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非机动车停放混乱，设施缺乏。</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缺乏停车管理，部分路内停车存在安全隐患。</a:t>
            </a:r>
          </a:p>
        </p:txBody>
      </p:sp>
      <p:pic>
        <p:nvPicPr>
          <p:cNvPr id="4" name="图片 3">
            <a:extLst>
              <a:ext uri="{FF2B5EF4-FFF2-40B4-BE49-F238E27FC236}">
                <a16:creationId xmlns:a16="http://schemas.microsoft.com/office/drawing/2014/main" id="{4E0A49A6-4FC0-4540-87EF-B7B8943571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666" b="26971"/>
          <a:stretch/>
        </p:blipFill>
        <p:spPr>
          <a:xfrm>
            <a:off x="489412" y="4012978"/>
            <a:ext cx="3486643" cy="2387822"/>
          </a:xfrm>
          <a:prstGeom prst="rect">
            <a:avLst/>
          </a:prstGeom>
        </p:spPr>
      </p:pic>
      <p:pic>
        <p:nvPicPr>
          <p:cNvPr id="6" name="图片 5">
            <a:extLst>
              <a:ext uri="{FF2B5EF4-FFF2-40B4-BE49-F238E27FC236}">
                <a16:creationId xmlns:a16="http://schemas.microsoft.com/office/drawing/2014/main" id="{5BAB10F3-C045-4B47-A9CE-0B00EC0BA0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9289" y="4012978"/>
            <a:ext cx="3183765" cy="2387824"/>
          </a:xfrm>
          <a:prstGeom prst="rect">
            <a:avLst/>
          </a:prstGeom>
        </p:spPr>
      </p:pic>
      <p:pic>
        <p:nvPicPr>
          <p:cNvPr id="8" name="图片 7">
            <a:extLst>
              <a:ext uri="{FF2B5EF4-FFF2-40B4-BE49-F238E27FC236}">
                <a16:creationId xmlns:a16="http://schemas.microsoft.com/office/drawing/2014/main" id="{0CC9AB31-B151-4025-87C1-19448B6E823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576" b="37879"/>
          <a:stretch/>
        </p:blipFill>
        <p:spPr>
          <a:xfrm>
            <a:off x="4051608" y="1559171"/>
            <a:ext cx="3207981" cy="2119212"/>
          </a:xfrm>
          <a:prstGeom prst="rect">
            <a:avLst/>
          </a:prstGeom>
        </p:spPr>
      </p:pic>
      <p:pic>
        <p:nvPicPr>
          <p:cNvPr id="9" name="图片 8">
            <a:extLst>
              <a:ext uri="{FF2B5EF4-FFF2-40B4-BE49-F238E27FC236}">
                <a16:creationId xmlns:a16="http://schemas.microsoft.com/office/drawing/2014/main" id="{B685EEC8-4AB5-4DA5-87C0-041CBC401704}"/>
              </a:ext>
            </a:extLst>
          </p:cNvPr>
          <p:cNvPicPr>
            <a:picLocks noChangeAspect="1"/>
          </p:cNvPicPr>
          <p:nvPr/>
        </p:nvPicPr>
        <p:blipFill>
          <a:blip r:embed="rId6"/>
          <a:stretch>
            <a:fillRect/>
          </a:stretch>
        </p:blipFill>
        <p:spPr>
          <a:xfrm>
            <a:off x="489412" y="1506972"/>
            <a:ext cx="3383408" cy="2223610"/>
          </a:xfrm>
          <a:prstGeom prst="rect">
            <a:avLst/>
          </a:prstGeom>
        </p:spPr>
      </p:pic>
      <p:cxnSp>
        <p:nvCxnSpPr>
          <p:cNvPr id="13" name="直接箭头连接符 12">
            <a:extLst>
              <a:ext uri="{FF2B5EF4-FFF2-40B4-BE49-F238E27FC236}">
                <a16:creationId xmlns:a16="http://schemas.microsoft.com/office/drawing/2014/main" id="{24D04DAC-8C4E-4202-AD1A-00CAE3E91382}"/>
              </a:ext>
            </a:extLst>
          </p:cNvPr>
          <p:cNvCxnSpPr>
            <a:cxnSpLocks/>
          </p:cNvCxnSpPr>
          <p:nvPr/>
        </p:nvCxnSpPr>
        <p:spPr>
          <a:xfrm>
            <a:off x="1598279" y="3265714"/>
            <a:ext cx="338097" cy="7472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43A7976-D8FD-4E1E-BEF9-71D2EBA0BE82}"/>
              </a:ext>
            </a:extLst>
          </p:cNvPr>
          <p:cNvCxnSpPr>
            <a:cxnSpLocks/>
          </p:cNvCxnSpPr>
          <p:nvPr/>
        </p:nvCxnSpPr>
        <p:spPr>
          <a:xfrm>
            <a:off x="1732254" y="2518450"/>
            <a:ext cx="3323840" cy="1479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29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7263054" y="1751637"/>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公共交通</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校园巴士线路单一，便利性较差。</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公共交通站点位置设置及站台形式设计不合理。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缺少校内巴士微循环。</a:t>
            </a:r>
            <a:endParaRPr lang="en-US" altLang="zh-CN" sz="2400" dirty="0">
              <a:latin typeface="+mj-ea"/>
              <a:ea typeface="+mj-ea"/>
            </a:endParaRPr>
          </a:p>
          <a:p>
            <a:pPr marL="342900" indent="-342900">
              <a:lnSpc>
                <a:spcPct val="150000"/>
              </a:lnSpc>
              <a:buFont typeface="Wingdings" panose="05000000000000000000" pitchFamily="2" charset="2"/>
              <a:buChar char="Ø"/>
            </a:pPr>
            <a:endParaRPr lang="zh-CN" altLang="en-US" sz="2400" dirty="0">
              <a:latin typeface="+mj-ea"/>
              <a:ea typeface="+mj-ea"/>
            </a:endParaRPr>
          </a:p>
        </p:txBody>
      </p:sp>
      <p:pic>
        <p:nvPicPr>
          <p:cNvPr id="4" name="图片 3">
            <a:extLst>
              <a:ext uri="{FF2B5EF4-FFF2-40B4-BE49-F238E27FC236}">
                <a16:creationId xmlns:a16="http://schemas.microsoft.com/office/drawing/2014/main" id="{540CF1FA-F9D1-495F-8C51-A32412AF811E}"/>
              </a:ext>
            </a:extLst>
          </p:cNvPr>
          <p:cNvPicPr>
            <a:picLocks noChangeAspect="1"/>
          </p:cNvPicPr>
          <p:nvPr/>
        </p:nvPicPr>
        <p:blipFill rotWithShape="1">
          <a:blip r:embed="rId3">
            <a:extLst>
              <a:ext uri="{28A0092B-C50C-407E-A947-70E740481C1C}">
                <a14:useLocalDpi xmlns:a14="http://schemas.microsoft.com/office/drawing/2010/main" val="0"/>
              </a:ext>
            </a:extLst>
          </a:blip>
          <a:srcRect r="33125"/>
          <a:stretch/>
        </p:blipFill>
        <p:spPr>
          <a:xfrm>
            <a:off x="669924" y="1281432"/>
            <a:ext cx="5700054" cy="5287152"/>
          </a:xfrm>
          <a:prstGeom prst="rect">
            <a:avLst/>
          </a:prstGeom>
        </p:spPr>
      </p:pic>
      <p:sp>
        <p:nvSpPr>
          <p:cNvPr id="5" name="椭圆 4">
            <a:extLst>
              <a:ext uri="{FF2B5EF4-FFF2-40B4-BE49-F238E27FC236}">
                <a16:creationId xmlns:a16="http://schemas.microsoft.com/office/drawing/2014/main" id="{6E7082E3-669A-4099-9F53-63A8CA22F69A}"/>
              </a:ext>
            </a:extLst>
          </p:cNvPr>
          <p:cNvSpPr/>
          <p:nvPr/>
        </p:nvSpPr>
        <p:spPr>
          <a:xfrm>
            <a:off x="4156364" y="3190009"/>
            <a:ext cx="249381" cy="2389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36DBE01E-27F9-4350-A963-9AE5ECD7AA74}"/>
              </a:ext>
            </a:extLst>
          </p:cNvPr>
          <p:cNvSpPr/>
          <p:nvPr/>
        </p:nvSpPr>
        <p:spPr>
          <a:xfrm>
            <a:off x="4405745" y="5337577"/>
            <a:ext cx="249381" cy="2389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C12FCC9-6B38-436A-8B5E-4BD00DAA7167}"/>
              </a:ext>
            </a:extLst>
          </p:cNvPr>
          <p:cNvSpPr/>
          <p:nvPr/>
        </p:nvSpPr>
        <p:spPr>
          <a:xfrm>
            <a:off x="1607563" y="4610454"/>
            <a:ext cx="249381" cy="2389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012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学校交通规划理念</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780486" y="1224853"/>
            <a:ext cx="11179449" cy="517596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dirty="0">
                <a:latin typeface="+mj-ea"/>
                <a:ea typeface="+mj-ea"/>
              </a:rPr>
              <a:t>人、车、路、建筑、景观多方面系统考虑与规划</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rPr>
              <a:t>以人为本的原则，师生的便利性</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ea typeface="+mj-ea"/>
              </a:rPr>
              <a:t>提高交通的效率和安全性</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ea typeface="+mj-ea"/>
              </a:rPr>
              <a:t>完善非机动车路权</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ea typeface="+mj-ea"/>
              </a:rPr>
              <a:t>停车诱导与停车管理</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ea typeface="+mj-ea"/>
              </a:rPr>
              <a:t>校内外接驳与校内微巴合理规划与衔接</a:t>
            </a:r>
            <a:endParaRPr lang="en-US" altLang="zh-CN" sz="3200" dirty="0">
              <a:latin typeface="+mj-ea"/>
              <a:ea typeface="+mj-ea"/>
            </a:endParaRPr>
          </a:p>
          <a:p>
            <a:pPr marL="457200" indent="-457200">
              <a:lnSpc>
                <a:spcPct val="150000"/>
              </a:lnSpc>
              <a:buFont typeface="Wingdings" panose="05000000000000000000" pitchFamily="2" charset="2"/>
              <a:buChar char="n"/>
            </a:pPr>
            <a:r>
              <a:rPr lang="zh-CN" altLang="en-US" sz="3200" dirty="0">
                <a:latin typeface="+mj-ea"/>
                <a:ea typeface="+mj-ea"/>
              </a:rPr>
              <a:t>教学区与生活区内部宁静化，做好相互衔接，主骨架限速</a:t>
            </a:r>
            <a:endParaRPr lang="en-US" altLang="zh-CN" sz="3200" dirty="0">
              <a:latin typeface="+mj-ea"/>
              <a:ea typeface="+mj-ea"/>
            </a:endParaRPr>
          </a:p>
        </p:txBody>
      </p:sp>
    </p:spTree>
    <p:extLst>
      <p:ext uri="{BB962C8B-B14F-4D97-AF65-F5344CB8AC3E}">
        <p14:creationId xmlns:p14="http://schemas.microsoft.com/office/powerpoint/2010/main" val="171685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2228453" cy="656792"/>
          </a:xfrm>
        </p:spPr>
        <p:txBody>
          <a:bodyPr anchor="b">
            <a:normAutofit fontScale="90000"/>
          </a:bodyPr>
          <a:lstStyle/>
          <a:p>
            <a:r>
              <a:rPr lang="zh-CN" altLang="en-US" sz="3600">
                <a:latin typeface="+mj-ea"/>
              </a:rPr>
              <a:t>道路网体系</a:t>
            </a:r>
            <a:endParaRPr lang="zh-CN" altLang="en-US" sz="3600" dirty="0">
              <a:latin typeface="+mj-ea"/>
            </a:endParaRP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b="1" spc="100">
                <a:solidFill>
                  <a:srgbClr val="FF5C64"/>
                </a:solidFill>
                <a:latin typeface="+mj-ea"/>
                <a:ea typeface="+mj-ea"/>
                <a:cs typeface="Arial" panose="020B0604020202020204" pitchFamily="34" charset="0"/>
              </a:rPr>
              <a:t>02</a:t>
            </a:r>
            <a:endParaRPr lang="zh-CN" altLang="en-US" b="1" spc="100" dirty="0">
              <a:solidFill>
                <a:srgbClr val="FF5C64"/>
              </a:solidFill>
              <a:latin typeface="+mj-ea"/>
              <a:ea typeface="+mj-ea"/>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208166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p:txBody>
          <a:bodyPr/>
          <a:lstStyle/>
          <a:p>
            <a:r>
              <a:rPr lang="en-US" altLang="zh-CN">
                <a:latin typeface="+mj-ea"/>
              </a:rPr>
              <a:t>Part 2:</a:t>
            </a:r>
            <a:r>
              <a:rPr lang="zh-CN" altLang="en-US">
                <a:latin typeface="+mj-ea"/>
              </a:rPr>
              <a:t>道路网体系分析</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pic>
        <p:nvPicPr>
          <p:cNvPr id="5" name="图片 4">
            <a:extLst>
              <a:ext uri="{FF2B5EF4-FFF2-40B4-BE49-F238E27FC236}">
                <a16:creationId xmlns:a16="http://schemas.microsoft.com/office/drawing/2014/main" id="{8AC72A5F-2FEF-40E9-9B2D-10EE4B202BA6}"/>
              </a:ext>
            </a:extLst>
          </p:cNvPr>
          <p:cNvPicPr>
            <a:picLocks noChangeAspect="1"/>
          </p:cNvPicPr>
          <p:nvPr/>
        </p:nvPicPr>
        <p:blipFill>
          <a:blip r:embed="rId3"/>
          <a:stretch>
            <a:fillRect/>
          </a:stretch>
        </p:blipFill>
        <p:spPr>
          <a:xfrm>
            <a:off x="590926" y="1853625"/>
            <a:ext cx="5656928" cy="4490028"/>
          </a:xfrm>
          <a:prstGeom prst="rect">
            <a:avLst/>
          </a:prstGeom>
        </p:spPr>
      </p:pic>
      <p:sp>
        <p:nvSpPr>
          <p:cNvPr id="7" name="文本框 6">
            <a:extLst>
              <a:ext uri="{FF2B5EF4-FFF2-40B4-BE49-F238E27FC236}">
                <a16:creationId xmlns:a16="http://schemas.microsoft.com/office/drawing/2014/main" id="{42D9554C-2FF8-4387-8112-61E5DBBC9A29}"/>
              </a:ext>
            </a:extLst>
          </p:cNvPr>
          <p:cNvSpPr txBox="1"/>
          <p:nvPr/>
        </p:nvSpPr>
        <p:spPr>
          <a:xfrm>
            <a:off x="7118430" y="1782501"/>
            <a:ext cx="4746948" cy="3351046"/>
          </a:xfrm>
          <a:prstGeom prst="rect">
            <a:avLst/>
          </a:prstGeom>
          <a:noFill/>
        </p:spPr>
        <p:txBody>
          <a:bodyPr wrap="square" rtlCol="0">
            <a:spAutoFit/>
          </a:bodyPr>
          <a:lstStyle/>
          <a:p>
            <a:pPr>
              <a:lnSpc>
                <a:spcPct val="150000"/>
              </a:lnSpc>
            </a:pPr>
            <a:r>
              <a:rPr lang="en-US" altLang="zh-CN" sz="2400" b="1">
                <a:latin typeface="+mn-ea"/>
              </a:rPr>
              <a:t>A:   </a:t>
            </a:r>
            <a:r>
              <a:rPr lang="zh-CN" altLang="en-US" sz="2400" b="1">
                <a:latin typeface="+mn-ea"/>
              </a:rPr>
              <a:t>校区纵观南北主路（中央大道）</a:t>
            </a:r>
            <a:endParaRPr lang="en-US" altLang="zh-CN" sz="2400" b="1">
              <a:latin typeface="+mn-ea"/>
            </a:endParaRPr>
          </a:p>
          <a:p>
            <a:pPr>
              <a:lnSpc>
                <a:spcPct val="150000"/>
              </a:lnSpc>
            </a:pPr>
            <a:r>
              <a:rPr lang="en-US" altLang="zh-CN" sz="2400" b="1">
                <a:latin typeface="+mn-ea"/>
              </a:rPr>
              <a:t>B</a:t>
            </a:r>
            <a:r>
              <a:rPr lang="zh-CN" altLang="en-US" sz="2400" b="1">
                <a:latin typeface="+mn-ea"/>
              </a:rPr>
              <a:t>：校区横贯东西主路（南工路）</a:t>
            </a:r>
            <a:endParaRPr lang="en-US" altLang="zh-CN" sz="2400" b="1">
              <a:latin typeface="+mn-ea"/>
            </a:endParaRPr>
          </a:p>
          <a:p>
            <a:pPr>
              <a:lnSpc>
                <a:spcPct val="150000"/>
              </a:lnSpc>
            </a:pPr>
            <a:r>
              <a:rPr lang="en-US" altLang="zh-CN" sz="2400" b="1">
                <a:latin typeface="+mn-ea"/>
              </a:rPr>
              <a:t>C</a:t>
            </a:r>
            <a:r>
              <a:rPr lang="zh-CN" altLang="en-US" sz="2400" b="1">
                <a:latin typeface="+mn-ea"/>
              </a:rPr>
              <a:t>：校区内环主路（三江路）</a:t>
            </a:r>
            <a:endParaRPr lang="en-US" altLang="zh-CN" sz="2400" b="1">
              <a:latin typeface="+mn-ea"/>
            </a:endParaRPr>
          </a:p>
          <a:p>
            <a:pPr>
              <a:lnSpc>
                <a:spcPct val="150000"/>
              </a:lnSpc>
            </a:pPr>
            <a:r>
              <a:rPr lang="en-US" altLang="zh-CN" sz="2400" b="1">
                <a:latin typeface="+mn-ea"/>
              </a:rPr>
              <a:t>D</a:t>
            </a:r>
            <a:r>
              <a:rPr lang="zh-CN" altLang="en-US" sz="2400" b="1">
                <a:latin typeface="+mn-ea"/>
              </a:rPr>
              <a:t>：校区中环主路（两江路）</a:t>
            </a:r>
            <a:endParaRPr lang="en-US" altLang="zh-CN" sz="2400" b="1">
              <a:latin typeface="+mn-ea"/>
            </a:endParaRPr>
          </a:p>
          <a:p>
            <a:pPr>
              <a:lnSpc>
                <a:spcPct val="150000"/>
              </a:lnSpc>
            </a:pPr>
            <a:r>
              <a:rPr lang="en-US" altLang="zh-CN" sz="2400" b="1">
                <a:latin typeface="+mn-ea"/>
              </a:rPr>
              <a:t>E:</a:t>
            </a:r>
            <a:r>
              <a:rPr lang="zh-CN" altLang="en-US" sz="2400" b="1">
                <a:latin typeface="+mn-ea"/>
              </a:rPr>
              <a:t>   校区外环主路（南高路）</a:t>
            </a:r>
            <a:endParaRPr lang="en-US" altLang="zh-CN" sz="2400" b="1">
              <a:latin typeface="+mn-ea"/>
            </a:endParaRPr>
          </a:p>
          <a:p>
            <a:pPr>
              <a:lnSpc>
                <a:spcPct val="150000"/>
              </a:lnSpc>
            </a:pPr>
            <a:r>
              <a:rPr lang="en-US" altLang="zh-CN" sz="2400" b="1">
                <a:latin typeface="+mn-ea"/>
              </a:rPr>
              <a:t>F:   </a:t>
            </a:r>
            <a:r>
              <a:rPr lang="zh-CN" altLang="en-US" sz="2400" b="1">
                <a:latin typeface="+mn-ea"/>
              </a:rPr>
              <a:t>学生宿舍区主路（东南路）</a:t>
            </a:r>
          </a:p>
        </p:txBody>
      </p:sp>
      <p:sp>
        <p:nvSpPr>
          <p:cNvPr id="9" name="文本框 8">
            <a:extLst>
              <a:ext uri="{FF2B5EF4-FFF2-40B4-BE49-F238E27FC236}">
                <a16:creationId xmlns:a16="http://schemas.microsoft.com/office/drawing/2014/main" id="{96B59532-A5B8-45F4-A31E-9D3D20A32E1E}"/>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概况介绍</a:t>
            </a:r>
          </a:p>
        </p:txBody>
      </p:sp>
    </p:spTree>
    <p:extLst>
      <p:ext uri="{BB962C8B-B14F-4D97-AF65-F5344CB8AC3E}">
        <p14:creationId xmlns:p14="http://schemas.microsoft.com/office/powerpoint/2010/main" val="4279695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7" name="文本框 6">
            <a:extLst>
              <a:ext uri="{FF2B5EF4-FFF2-40B4-BE49-F238E27FC236}">
                <a16:creationId xmlns:a16="http://schemas.microsoft.com/office/drawing/2014/main" id="{42D9554C-2FF8-4387-8112-61E5DBBC9A29}"/>
              </a:ext>
            </a:extLst>
          </p:cNvPr>
          <p:cNvSpPr txBox="1"/>
          <p:nvPr/>
        </p:nvSpPr>
        <p:spPr>
          <a:xfrm>
            <a:off x="7049121" y="2184837"/>
            <a:ext cx="4746948" cy="3351046"/>
          </a:xfrm>
          <a:prstGeom prst="rect">
            <a:avLst/>
          </a:prstGeom>
          <a:noFill/>
        </p:spPr>
        <p:txBody>
          <a:bodyPr wrap="square" rtlCol="0">
            <a:spAutoFit/>
          </a:bodyPr>
          <a:lstStyle/>
          <a:p>
            <a:pPr>
              <a:lnSpc>
                <a:spcPct val="150000"/>
              </a:lnSpc>
            </a:pPr>
            <a:r>
              <a:rPr lang="zh-CN" altLang="en-US" sz="2400" b="1">
                <a:solidFill>
                  <a:srgbClr val="FF0000"/>
                </a:solidFill>
                <a:latin typeface="+mn-ea"/>
              </a:rPr>
              <a:t>一心</a:t>
            </a:r>
            <a:r>
              <a:rPr lang="zh-CN" altLang="en-US" sz="2400" b="1">
                <a:latin typeface="+mn-ea"/>
              </a:rPr>
              <a:t>：李文正图书馆</a:t>
            </a:r>
            <a:endParaRPr lang="en-US" altLang="zh-CN" sz="2400" b="1">
              <a:latin typeface="+mn-ea"/>
            </a:endParaRPr>
          </a:p>
          <a:p>
            <a:pPr>
              <a:lnSpc>
                <a:spcPct val="150000"/>
              </a:lnSpc>
            </a:pPr>
            <a:r>
              <a:rPr lang="zh-CN" altLang="en-US" sz="2400" b="1">
                <a:solidFill>
                  <a:srgbClr val="FF0000"/>
                </a:solidFill>
                <a:latin typeface="+mn-ea"/>
              </a:rPr>
              <a:t>两轴</a:t>
            </a:r>
            <a:r>
              <a:rPr lang="zh-CN" altLang="en-US" sz="2400" b="1">
                <a:latin typeface="+mn-ea"/>
              </a:rPr>
              <a:t>：东西、南北两大轴线</a:t>
            </a:r>
            <a:endParaRPr lang="en-US" altLang="zh-CN" sz="2400" b="1">
              <a:latin typeface="+mn-ea"/>
            </a:endParaRPr>
          </a:p>
          <a:p>
            <a:pPr>
              <a:lnSpc>
                <a:spcPct val="150000"/>
              </a:lnSpc>
            </a:pPr>
            <a:r>
              <a:rPr lang="zh-CN" altLang="en-US" sz="2400" b="1">
                <a:solidFill>
                  <a:srgbClr val="FF0000"/>
                </a:solidFill>
                <a:latin typeface="+mn-ea"/>
              </a:rPr>
              <a:t>三环</a:t>
            </a:r>
            <a:r>
              <a:rPr lang="zh-CN" altLang="en-US" sz="2400" b="1">
                <a:latin typeface="+mn-ea"/>
              </a:rPr>
              <a:t>：内、中、外环</a:t>
            </a:r>
            <a:endParaRPr lang="en-US" altLang="zh-CN" sz="2400" b="1">
              <a:latin typeface="+mn-ea"/>
            </a:endParaRPr>
          </a:p>
          <a:p>
            <a:pPr>
              <a:lnSpc>
                <a:spcPct val="150000"/>
              </a:lnSpc>
            </a:pPr>
            <a:r>
              <a:rPr lang="zh-CN" altLang="en-US" sz="2400" b="1">
                <a:solidFill>
                  <a:srgbClr val="FF0000"/>
                </a:solidFill>
                <a:latin typeface="+mn-ea"/>
              </a:rPr>
              <a:t>五区</a:t>
            </a:r>
            <a:r>
              <a:rPr lang="zh-CN" altLang="en-US" sz="2400" b="1">
                <a:latin typeface="+mn-ea"/>
              </a:rPr>
              <a:t>：公共教学区、专业教学试验区、休闲游憩区、生活区、公共活动区</a:t>
            </a:r>
          </a:p>
        </p:txBody>
      </p:sp>
      <p:pic>
        <p:nvPicPr>
          <p:cNvPr id="3" name="图片 2">
            <a:extLst>
              <a:ext uri="{FF2B5EF4-FFF2-40B4-BE49-F238E27FC236}">
                <a16:creationId xmlns:a16="http://schemas.microsoft.com/office/drawing/2014/main" id="{53876C75-8C30-4AE6-ABE7-D725E1EF1DEF}"/>
              </a:ext>
            </a:extLst>
          </p:cNvPr>
          <p:cNvPicPr>
            <a:picLocks noChangeAspect="1"/>
          </p:cNvPicPr>
          <p:nvPr/>
        </p:nvPicPr>
        <p:blipFill>
          <a:blip r:embed="rId3"/>
          <a:stretch>
            <a:fillRect/>
          </a:stretch>
        </p:blipFill>
        <p:spPr>
          <a:xfrm>
            <a:off x="533091" y="1795359"/>
            <a:ext cx="6116444" cy="4310550"/>
          </a:xfrm>
          <a:prstGeom prst="rect">
            <a:avLst/>
          </a:prstGeom>
        </p:spPr>
      </p:pic>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概况介绍</a:t>
            </a:r>
          </a:p>
        </p:txBody>
      </p:sp>
      <p:sp>
        <p:nvSpPr>
          <p:cNvPr id="9" name="标题 1">
            <a:extLst>
              <a:ext uri="{FF2B5EF4-FFF2-40B4-BE49-F238E27FC236}">
                <a16:creationId xmlns:a16="http://schemas.microsoft.com/office/drawing/2014/main" id="{5CBABC23-93B0-4827-9AA1-773CF7F7A0CC}"/>
              </a:ext>
            </a:extLst>
          </p:cNvPr>
          <p:cNvSpPr>
            <a:spLocks noGrp="1"/>
          </p:cNvSpPr>
          <p:nvPr>
            <p:ph type="title"/>
          </p:nvPr>
        </p:nvSpPr>
        <p:spPr>
          <a:xfrm>
            <a:off x="669924" y="1"/>
            <a:ext cx="10850563" cy="1028699"/>
          </a:xfrm>
        </p:spPr>
        <p:txBody>
          <a:bodyPr/>
          <a:lstStyle/>
          <a:p>
            <a:r>
              <a:rPr lang="en-US" altLang="zh-CN">
                <a:latin typeface="+mj-ea"/>
              </a:rPr>
              <a:t>Part 2:</a:t>
            </a:r>
            <a:r>
              <a:rPr lang="zh-CN" altLang="en-US">
                <a:latin typeface="+mj-ea"/>
              </a:rPr>
              <a:t>道路网体系分析</a:t>
            </a:r>
            <a:endParaRPr lang="zh-CN" altLang="en-US" dirty="0">
              <a:latin typeface="+mj-ea"/>
            </a:endParaRPr>
          </a:p>
        </p:txBody>
      </p:sp>
    </p:spTree>
    <p:extLst>
      <p:ext uri="{BB962C8B-B14F-4D97-AF65-F5344CB8AC3E}">
        <p14:creationId xmlns:p14="http://schemas.microsoft.com/office/powerpoint/2010/main" val="3862853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856985" y="2859459"/>
            <a:ext cx="4535055" cy="3298060"/>
          </a:xfrm>
        </p:spPr>
        <p:txBody>
          <a:bodyPr anchor="b">
            <a:normAutofit fontScale="90000"/>
          </a:bodyPr>
          <a:lstStyle/>
          <a:p>
            <a:pPr>
              <a:lnSpc>
                <a:spcPct val="150000"/>
              </a:lnSpc>
            </a:pPr>
            <a:r>
              <a:rPr lang="en-US" altLang="zh-CN" sz="3200">
                <a:latin typeface="+mj-ea"/>
              </a:rPr>
              <a:t>1.</a:t>
            </a:r>
            <a:r>
              <a:rPr lang="zh-CN" altLang="en-US" sz="3200">
                <a:latin typeface="+mj-ea"/>
              </a:rPr>
              <a:t>现状分析及规划理念</a:t>
            </a:r>
            <a:br>
              <a:rPr lang="en-US" altLang="zh-CN" sz="3200">
                <a:latin typeface="+mj-ea"/>
              </a:rPr>
            </a:br>
            <a:r>
              <a:rPr lang="en-US" altLang="zh-CN" sz="3200">
                <a:latin typeface="+mj-ea"/>
              </a:rPr>
              <a:t>2.</a:t>
            </a:r>
            <a:r>
              <a:rPr lang="zh-CN" altLang="en-US" sz="3200">
                <a:latin typeface="+mj-ea"/>
              </a:rPr>
              <a:t>道路网体系分析</a:t>
            </a:r>
            <a:br>
              <a:rPr lang="en-US" altLang="zh-CN" sz="3200">
                <a:latin typeface="+mj-ea"/>
              </a:rPr>
            </a:br>
            <a:r>
              <a:rPr lang="en-US" altLang="zh-CN" sz="3200">
                <a:latin typeface="+mj-ea"/>
              </a:rPr>
              <a:t>3.</a:t>
            </a:r>
            <a:r>
              <a:rPr lang="zh-CN" altLang="en-US" sz="3200">
                <a:latin typeface="+mj-ea"/>
              </a:rPr>
              <a:t>校园接驳分析</a:t>
            </a:r>
            <a:br>
              <a:rPr lang="en-US" altLang="zh-CN" sz="3200">
                <a:latin typeface="+mj-ea"/>
              </a:rPr>
            </a:br>
            <a:r>
              <a:rPr lang="en-US" altLang="zh-CN" sz="3200">
                <a:latin typeface="+mj-ea"/>
              </a:rPr>
              <a:t>4.</a:t>
            </a:r>
            <a:r>
              <a:rPr lang="zh-CN" altLang="en-US" sz="3200">
                <a:latin typeface="+mj-ea"/>
              </a:rPr>
              <a:t>停车</a:t>
            </a:r>
            <a:br>
              <a:rPr lang="en-US" altLang="zh-CN" sz="3200">
                <a:latin typeface="+mj-ea"/>
              </a:rPr>
            </a:br>
            <a:r>
              <a:rPr lang="en-US" altLang="zh-CN" sz="3200">
                <a:latin typeface="+mj-ea"/>
              </a:rPr>
              <a:t>5.</a:t>
            </a:r>
            <a:r>
              <a:rPr lang="zh-CN" altLang="en-US" sz="3200">
                <a:latin typeface="+mj-ea"/>
              </a:rPr>
              <a:t>交通管理</a:t>
            </a:r>
            <a:br>
              <a:rPr lang="en-US" altLang="zh-CN" sz="3200">
                <a:latin typeface="+mj-ea"/>
              </a:rPr>
            </a:br>
            <a:r>
              <a:rPr lang="en-US" altLang="zh-CN" sz="3200">
                <a:latin typeface="+mj-ea"/>
              </a:rPr>
              <a:t>6.</a:t>
            </a:r>
            <a:r>
              <a:rPr lang="zh-CN" altLang="en-US" sz="3200">
                <a:latin typeface="+mj-ea"/>
              </a:rPr>
              <a:t>慢行交通</a:t>
            </a:r>
            <a:br>
              <a:rPr lang="en-US" altLang="zh-CN" sz="3200">
                <a:latin typeface="+mj-ea"/>
              </a:rPr>
            </a:br>
            <a:endParaRPr lang="zh-CN" altLang="en-US" sz="3200" dirty="0">
              <a:latin typeface="+mj-ea"/>
            </a:endParaRP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4431" y="602510"/>
            <a:ext cx="2291774" cy="704986"/>
          </a:xfrm>
          <a:prstGeom prst="rect">
            <a:avLst/>
          </a:prstGeom>
          <a:noFill/>
        </p:spPr>
        <p:txBody>
          <a:bodyPr wrap="none" rtlCol="0">
            <a:prstTxWarp prst="textPlain">
              <a:avLst/>
            </a:prstTxWarp>
            <a:spAutoFit/>
          </a:bodyPr>
          <a:lstStyle/>
          <a:p>
            <a:r>
              <a:rPr lang="en-US" altLang="zh-CN" spc="100">
                <a:solidFill>
                  <a:srgbClr val="FF5C64"/>
                </a:solidFill>
                <a:latin typeface="Impact" panose="020B0806030902050204" pitchFamily="34" charset="0"/>
                <a:cs typeface="Arial" panose="020B0604020202020204" pitchFamily="34" charset="0"/>
              </a:rPr>
              <a:t>Contents</a:t>
            </a:r>
            <a:endParaRPr lang="zh-CN" altLang="en-US" spc="100" dirty="0">
              <a:solidFill>
                <a:srgbClr val="FF5C64"/>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71597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7" name="文本框 6">
            <a:extLst>
              <a:ext uri="{FF2B5EF4-FFF2-40B4-BE49-F238E27FC236}">
                <a16:creationId xmlns:a16="http://schemas.microsoft.com/office/drawing/2014/main" id="{42D9554C-2FF8-4387-8112-61E5DBBC9A29}"/>
              </a:ext>
            </a:extLst>
          </p:cNvPr>
          <p:cNvSpPr txBox="1"/>
          <p:nvPr/>
        </p:nvSpPr>
        <p:spPr>
          <a:xfrm>
            <a:off x="6609256" y="3026187"/>
            <a:ext cx="4911231" cy="1689052"/>
          </a:xfrm>
          <a:prstGeom prst="rect">
            <a:avLst/>
          </a:prstGeom>
          <a:noFill/>
        </p:spPr>
        <p:txBody>
          <a:bodyPr wrap="square" rtlCol="0">
            <a:spAutoFit/>
          </a:bodyPr>
          <a:lstStyle/>
          <a:p>
            <a:pPr>
              <a:lnSpc>
                <a:spcPct val="150000"/>
              </a:lnSpc>
            </a:pPr>
            <a:r>
              <a:rPr lang="zh-CN" altLang="en-US" sz="2400" b="1">
                <a:latin typeface="+mn-ea"/>
              </a:rPr>
              <a:t>橘园宿舍</a:t>
            </a:r>
            <a:r>
              <a:rPr lang="en-US" altLang="zh-CN" sz="2400" b="1">
                <a:latin typeface="+mn-ea"/>
              </a:rPr>
              <a:t>-&gt;</a:t>
            </a:r>
            <a:r>
              <a:rPr lang="zh-CN" altLang="en-US" sz="2400" b="1">
                <a:latin typeface="+mn-ea"/>
              </a:rPr>
              <a:t>交通实验楼：</a:t>
            </a:r>
            <a:r>
              <a:rPr lang="en-US" altLang="zh-CN" sz="2400" b="1">
                <a:latin typeface="+mn-ea"/>
              </a:rPr>
              <a:t>1.9km</a:t>
            </a:r>
          </a:p>
          <a:p>
            <a:pPr>
              <a:lnSpc>
                <a:spcPct val="150000"/>
              </a:lnSpc>
            </a:pPr>
            <a:r>
              <a:rPr lang="zh-CN" altLang="en-US" sz="2400" b="1">
                <a:solidFill>
                  <a:srgbClr val="FF0000"/>
                </a:solidFill>
                <a:latin typeface="+mn-ea"/>
              </a:rPr>
              <a:t>橘园宿舍</a:t>
            </a:r>
            <a:r>
              <a:rPr lang="en-US" altLang="zh-CN" sz="2400" b="1">
                <a:solidFill>
                  <a:srgbClr val="FF0000"/>
                </a:solidFill>
                <a:latin typeface="+mn-ea"/>
              </a:rPr>
              <a:t>-&gt;</a:t>
            </a:r>
            <a:r>
              <a:rPr lang="zh-CN" altLang="en-US" sz="2400" b="1">
                <a:solidFill>
                  <a:srgbClr val="FF0000"/>
                </a:solidFill>
                <a:latin typeface="+mn-ea"/>
              </a:rPr>
              <a:t>地铁站：</a:t>
            </a:r>
            <a:r>
              <a:rPr lang="en-US" altLang="zh-CN" sz="2400" b="1">
                <a:solidFill>
                  <a:srgbClr val="FF0000"/>
                </a:solidFill>
                <a:latin typeface="+mn-ea"/>
              </a:rPr>
              <a:t>3.2km</a:t>
            </a:r>
          </a:p>
          <a:p>
            <a:pPr>
              <a:lnSpc>
                <a:spcPct val="150000"/>
              </a:lnSpc>
            </a:pPr>
            <a:r>
              <a:rPr lang="zh-CN" altLang="en-US" sz="2400" b="1">
                <a:latin typeface="+mn-ea"/>
              </a:rPr>
              <a:t>桃园、青教宿舍</a:t>
            </a:r>
            <a:r>
              <a:rPr lang="en-US" altLang="zh-CN" sz="2400" b="1">
                <a:latin typeface="+mn-ea"/>
              </a:rPr>
              <a:t>-&gt;</a:t>
            </a:r>
            <a:r>
              <a:rPr lang="zh-CN" altLang="en-US" sz="2400" b="1">
                <a:latin typeface="+mn-ea"/>
              </a:rPr>
              <a:t>纪忠楼：</a:t>
            </a:r>
            <a:r>
              <a:rPr lang="en-US" altLang="zh-CN" sz="2400" b="1">
                <a:latin typeface="+mn-ea"/>
              </a:rPr>
              <a:t>1.9km</a:t>
            </a:r>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a:t>
            </a:r>
          </a:p>
        </p:txBody>
      </p:sp>
      <p:pic>
        <p:nvPicPr>
          <p:cNvPr id="5" name="图片 4">
            <a:extLst>
              <a:ext uri="{FF2B5EF4-FFF2-40B4-BE49-F238E27FC236}">
                <a16:creationId xmlns:a16="http://schemas.microsoft.com/office/drawing/2014/main" id="{D4E9625A-1689-4215-8442-0FECEC73D6CB}"/>
              </a:ext>
            </a:extLst>
          </p:cNvPr>
          <p:cNvPicPr>
            <a:picLocks noChangeAspect="1"/>
          </p:cNvPicPr>
          <p:nvPr/>
        </p:nvPicPr>
        <p:blipFill>
          <a:blip r:embed="rId3"/>
          <a:stretch>
            <a:fillRect/>
          </a:stretch>
        </p:blipFill>
        <p:spPr>
          <a:xfrm>
            <a:off x="669924" y="2007258"/>
            <a:ext cx="5693303" cy="3962440"/>
          </a:xfrm>
          <a:prstGeom prst="rect">
            <a:avLst/>
          </a:prstGeom>
        </p:spPr>
      </p:pic>
      <p:sp>
        <p:nvSpPr>
          <p:cNvPr id="9" name="标题 1">
            <a:extLst>
              <a:ext uri="{FF2B5EF4-FFF2-40B4-BE49-F238E27FC236}">
                <a16:creationId xmlns:a16="http://schemas.microsoft.com/office/drawing/2014/main" id="{D8B81AE9-D3ED-42E6-A1A5-657357D57E3B}"/>
              </a:ext>
            </a:extLst>
          </p:cNvPr>
          <p:cNvSpPr>
            <a:spLocks noGrp="1"/>
          </p:cNvSpPr>
          <p:nvPr>
            <p:ph type="title"/>
          </p:nvPr>
        </p:nvSpPr>
        <p:spPr>
          <a:xfrm>
            <a:off x="669924" y="1"/>
            <a:ext cx="10850563" cy="1028699"/>
          </a:xfrm>
        </p:spPr>
        <p:txBody>
          <a:bodyPr/>
          <a:lstStyle/>
          <a:p>
            <a:r>
              <a:rPr lang="en-US" altLang="zh-CN">
                <a:latin typeface="+mj-ea"/>
              </a:rPr>
              <a:t>Part 2:</a:t>
            </a:r>
            <a:r>
              <a:rPr lang="zh-CN" altLang="en-US">
                <a:latin typeface="+mj-ea"/>
              </a:rPr>
              <a:t>道路网体系分析</a:t>
            </a:r>
            <a:endParaRPr lang="zh-CN" altLang="en-US" dirty="0">
              <a:latin typeface="+mj-ea"/>
            </a:endParaRPr>
          </a:p>
        </p:txBody>
      </p:sp>
    </p:spTree>
    <p:extLst>
      <p:ext uri="{BB962C8B-B14F-4D97-AF65-F5344CB8AC3E}">
        <p14:creationId xmlns:p14="http://schemas.microsoft.com/office/powerpoint/2010/main" val="2053803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7" name="文本框 6">
            <a:extLst>
              <a:ext uri="{FF2B5EF4-FFF2-40B4-BE49-F238E27FC236}">
                <a16:creationId xmlns:a16="http://schemas.microsoft.com/office/drawing/2014/main" id="{42D9554C-2FF8-4387-8112-61E5DBBC9A29}"/>
              </a:ext>
            </a:extLst>
          </p:cNvPr>
          <p:cNvSpPr txBox="1"/>
          <p:nvPr/>
        </p:nvSpPr>
        <p:spPr>
          <a:xfrm>
            <a:off x="8268238" y="3067054"/>
            <a:ext cx="3170906" cy="1135054"/>
          </a:xfrm>
          <a:prstGeom prst="rect">
            <a:avLst/>
          </a:prstGeom>
          <a:noFill/>
        </p:spPr>
        <p:txBody>
          <a:bodyPr wrap="square" rtlCol="0">
            <a:spAutoFit/>
          </a:bodyPr>
          <a:lstStyle/>
          <a:p>
            <a:pPr>
              <a:lnSpc>
                <a:spcPct val="150000"/>
              </a:lnSpc>
            </a:pPr>
            <a:r>
              <a:rPr lang="zh-CN" altLang="en-US" sz="2400" b="1">
                <a:latin typeface="+mn-ea"/>
              </a:rPr>
              <a:t>干路交叉路口视距不足，存在安全隐患。</a:t>
            </a:r>
            <a:endParaRPr lang="en-US" altLang="zh-CN" sz="2400" b="1">
              <a:latin typeface="+mn-ea"/>
            </a:endParaRPr>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a:t>
            </a:r>
          </a:p>
        </p:txBody>
      </p:sp>
      <p:pic>
        <p:nvPicPr>
          <p:cNvPr id="5" name="图片 4">
            <a:extLst>
              <a:ext uri="{FF2B5EF4-FFF2-40B4-BE49-F238E27FC236}">
                <a16:creationId xmlns:a16="http://schemas.microsoft.com/office/drawing/2014/main" id="{CB4F2856-6043-49E6-A855-6569F25F0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924" y="1764792"/>
            <a:ext cx="3083355" cy="4111140"/>
          </a:xfrm>
          <a:prstGeom prst="rect">
            <a:avLst/>
          </a:prstGeom>
        </p:spPr>
      </p:pic>
      <p:pic>
        <p:nvPicPr>
          <p:cNvPr id="9" name="图片 8">
            <a:extLst>
              <a:ext uri="{FF2B5EF4-FFF2-40B4-BE49-F238E27FC236}">
                <a16:creationId xmlns:a16="http://schemas.microsoft.com/office/drawing/2014/main" id="{EF32BC39-D92E-48CC-93C5-FC42B25289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8245" y="1764792"/>
            <a:ext cx="3083355" cy="4111140"/>
          </a:xfrm>
          <a:prstGeom prst="rect">
            <a:avLst/>
          </a:prstGeom>
        </p:spPr>
      </p:pic>
      <p:sp>
        <p:nvSpPr>
          <p:cNvPr id="10" name="标题 1">
            <a:extLst>
              <a:ext uri="{FF2B5EF4-FFF2-40B4-BE49-F238E27FC236}">
                <a16:creationId xmlns:a16="http://schemas.microsoft.com/office/drawing/2014/main" id="{BA90E09A-09DD-4642-8604-C9EA8C3F3A54}"/>
              </a:ext>
            </a:extLst>
          </p:cNvPr>
          <p:cNvSpPr>
            <a:spLocks noGrp="1"/>
          </p:cNvSpPr>
          <p:nvPr>
            <p:ph type="title"/>
          </p:nvPr>
        </p:nvSpPr>
        <p:spPr>
          <a:xfrm>
            <a:off x="669924" y="1"/>
            <a:ext cx="10850563" cy="1028699"/>
          </a:xfrm>
        </p:spPr>
        <p:txBody>
          <a:bodyPr/>
          <a:lstStyle/>
          <a:p>
            <a:r>
              <a:rPr lang="en-US" altLang="zh-CN">
                <a:latin typeface="+mj-ea"/>
              </a:rPr>
              <a:t>Part 2:</a:t>
            </a:r>
            <a:r>
              <a:rPr lang="zh-CN" altLang="en-US">
                <a:latin typeface="+mj-ea"/>
              </a:rPr>
              <a:t>道路网体系分析</a:t>
            </a:r>
            <a:endParaRPr lang="zh-CN" altLang="en-US" dirty="0">
              <a:latin typeface="+mj-ea"/>
            </a:endParaRPr>
          </a:p>
        </p:txBody>
      </p:sp>
    </p:spTree>
    <p:extLst>
      <p:ext uri="{BB962C8B-B14F-4D97-AF65-F5344CB8AC3E}">
        <p14:creationId xmlns:p14="http://schemas.microsoft.com/office/powerpoint/2010/main" val="1762615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7" name="文本框 6">
            <a:extLst>
              <a:ext uri="{FF2B5EF4-FFF2-40B4-BE49-F238E27FC236}">
                <a16:creationId xmlns:a16="http://schemas.microsoft.com/office/drawing/2014/main" id="{42D9554C-2FF8-4387-8112-61E5DBBC9A29}"/>
              </a:ext>
            </a:extLst>
          </p:cNvPr>
          <p:cNvSpPr txBox="1"/>
          <p:nvPr/>
        </p:nvSpPr>
        <p:spPr>
          <a:xfrm>
            <a:off x="6508672" y="2258091"/>
            <a:ext cx="4911231" cy="3905043"/>
          </a:xfrm>
          <a:prstGeom prst="rect">
            <a:avLst/>
          </a:prstGeom>
          <a:noFill/>
        </p:spPr>
        <p:txBody>
          <a:bodyPr wrap="square" rtlCol="0">
            <a:spAutoFit/>
          </a:bodyPr>
          <a:lstStyle/>
          <a:p>
            <a:pPr>
              <a:lnSpc>
                <a:spcPct val="150000"/>
              </a:lnSpc>
            </a:pPr>
            <a:r>
              <a:rPr lang="zh-CN" altLang="en-US" sz="2400" b="1">
                <a:latin typeface="+mn-ea"/>
              </a:rPr>
              <a:t>该方案以校车</a:t>
            </a:r>
            <a:r>
              <a:rPr lang="zh-CN" altLang="en-US" sz="2400" b="1">
                <a:solidFill>
                  <a:srgbClr val="FF0000"/>
                </a:solidFill>
                <a:latin typeface="+mn-ea"/>
              </a:rPr>
              <a:t>停车场</a:t>
            </a:r>
            <a:r>
              <a:rPr lang="zh-CN" altLang="en-US" sz="2400" b="1">
                <a:latin typeface="+mn-ea"/>
              </a:rPr>
              <a:t>为起（终）点站，以九龙湖校区的主干道为线路主体，途径</a:t>
            </a:r>
            <a:r>
              <a:rPr lang="zh-CN" altLang="en-US" sz="2400" b="1">
                <a:solidFill>
                  <a:srgbClr val="FF0000"/>
                </a:solidFill>
                <a:latin typeface="+mn-ea"/>
              </a:rPr>
              <a:t>校医院</a:t>
            </a:r>
            <a:r>
              <a:rPr lang="zh-CN" altLang="en-US" sz="2400" b="1">
                <a:latin typeface="+mn-ea"/>
              </a:rPr>
              <a:t>、</a:t>
            </a:r>
            <a:r>
              <a:rPr lang="zh-CN" altLang="en-US" sz="2400" b="1">
                <a:solidFill>
                  <a:srgbClr val="FF0000"/>
                </a:solidFill>
                <a:latin typeface="+mn-ea"/>
              </a:rPr>
              <a:t>土交楼环岛</a:t>
            </a:r>
            <a:r>
              <a:rPr lang="zh-CN" altLang="en-US" sz="2400" b="1">
                <a:latin typeface="+mn-ea"/>
              </a:rPr>
              <a:t>、</a:t>
            </a:r>
            <a:r>
              <a:rPr lang="zh-CN" altLang="en-US" sz="2400" b="1">
                <a:solidFill>
                  <a:srgbClr val="FF0000"/>
                </a:solidFill>
                <a:latin typeface="+mn-ea"/>
              </a:rPr>
              <a:t>文科楼、纪忠楼交叉口、橘园</a:t>
            </a:r>
            <a:r>
              <a:rPr lang="zh-CN" altLang="en-US" sz="2400" b="1">
                <a:latin typeface="+mn-ea"/>
              </a:rPr>
              <a:t>、</a:t>
            </a:r>
            <a:r>
              <a:rPr lang="zh-CN" altLang="en-US" sz="2400" b="1">
                <a:solidFill>
                  <a:srgbClr val="FF0000"/>
                </a:solidFill>
                <a:latin typeface="+mn-ea"/>
              </a:rPr>
              <a:t>南门</a:t>
            </a:r>
            <a:r>
              <a:rPr lang="zh-CN" altLang="en-US" sz="2400" b="1">
                <a:latin typeface="+mn-ea"/>
              </a:rPr>
              <a:t>、</a:t>
            </a:r>
            <a:r>
              <a:rPr lang="zh-CN" altLang="en-US" sz="2400" b="1">
                <a:solidFill>
                  <a:srgbClr val="FF0000"/>
                </a:solidFill>
                <a:latin typeface="+mn-ea"/>
              </a:rPr>
              <a:t>图书馆</a:t>
            </a:r>
            <a:r>
              <a:rPr lang="zh-CN" altLang="en-US" sz="2400" b="1">
                <a:latin typeface="+mn-ea"/>
              </a:rPr>
              <a:t>、</a:t>
            </a:r>
            <a:r>
              <a:rPr lang="zh-CN" altLang="en-US" sz="2400" b="1">
                <a:solidFill>
                  <a:srgbClr val="FF0000"/>
                </a:solidFill>
                <a:latin typeface="+mn-ea"/>
              </a:rPr>
              <a:t>教学楼东</a:t>
            </a:r>
            <a:r>
              <a:rPr lang="zh-CN" altLang="en-US" sz="2400" b="1">
                <a:latin typeface="+mn-ea"/>
              </a:rPr>
              <a:t>、</a:t>
            </a:r>
            <a:r>
              <a:rPr lang="zh-CN" altLang="en-US" sz="2400" b="1">
                <a:solidFill>
                  <a:srgbClr val="FF0000"/>
                </a:solidFill>
                <a:latin typeface="+mn-ea"/>
              </a:rPr>
              <a:t>梅园</a:t>
            </a:r>
            <a:r>
              <a:rPr lang="zh-CN" altLang="en-US" sz="2400" b="1">
                <a:latin typeface="+mn-ea"/>
              </a:rPr>
              <a:t>、</a:t>
            </a:r>
            <a:r>
              <a:rPr lang="zh-CN" altLang="en-US" sz="2400" b="1">
                <a:solidFill>
                  <a:srgbClr val="FF0000"/>
                </a:solidFill>
                <a:latin typeface="+mn-ea"/>
              </a:rPr>
              <a:t>东门</a:t>
            </a:r>
            <a:r>
              <a:rPr lang="zh-CN" altLang="en-US" sz="2400" b="1">
                <a:latin typeface="+mn-ea"/>
              </a:rPr>
              <a:t>、</a:t>
            </a:r>
            <a:r>
              <a:rPr lang="zh-CN" altLang="en-US" sz="2400" b="1">
                <a:solidFill>
                  <a:srgbClr val="FF0000"/>
                </a:solidFill>
                <a:latin typeface="+mn-ea"/>
              </a:rPr>
              <a:t>桃园，</a:t>
            </a:r>
            <a:r>
              <a:rPr lang="zh-CN" altLang="en-US" sz="2400" b="1">
                <a:latin typeface="+mn-ea"/>
              </a:rPr>
              <a:t>组成一个环形线路，一共设</a:t>
            </a:r>
            <a:r>
              <a:rPr lang="en-US" altLang="zh-CN" sz="2400" b="1">
                <a:latin typeface="+mn-ea"/>
              </a:rPr>
              <a:t>11</a:t>
            </a:r>
            <a:r>
              <a:rPr lang="zh-CN" altLang="en-US" sz="2400" b="1">
                <a:latin typeface="+mn-ea"/>
              </a:rPr>
              <a:t>个站。</a:t>
            </a:r>
            <a:endParaRPr lang="en-US" altLang="zh-CN" sz="2400" b="1">
              <a:latin typeface="+mn-ea"/>
            </a:endParaRPr>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规划建议</a:t>
            </a:r>
          </a:p>
        </p:txBody>
      </p:sp>
      <p:pic>
        <p:nvPicPr>
          <p:cNvPr id="2050" name="图片 23">
            <a:extLst>
              <a:ext uri="{FF2B5EF4-FFF2-40B4-BE49-F238E27FC236}">
                <a16:creationId xmlns:a16="http://schemas.microsoft.com/office/drawing/2014/main" id="{D212564E-21AD-4BB1-9BC2-5FE383429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24" y="1816925"/>
            <a:ext cx="5404354" cy="442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箭头: 右 2">
            <a:extLst>
              <a:ext uri="{FF2B5EF4-FFF2-40B4-BE49-F238E27FC236}">
                <a16:creationId xmlns:a16="http://schemas.microsoft.com/office/drawing/2014/main" id="{CEB85989-7220-4A37-9D60-9D0A063BF36D}"/>
              </a:ext>
            </a:extLst>
          </p:cNvPr>
          <p:cNvSpPr/>
          <p:nvPr/>
        </p:nvSpPr>
        <p:spPr>
          <a:xfrm rot="16200000">
            <a:off x="3808716" y="2458017"/>
            <a:ext cx="516205" cy="27884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9CEFE46C-ED08-40B6-A77A-0CA4C43B6055}"/>
              </a:ext>
            </a:extLst>
          </p:cNvPr>
          <p:cNvSpPr>
            <a:spLocks noGrp="1"/>
          </p:cNvSpPr>
          <p:nvPr>
            <p:ph type="title"/>
          </p:nvPr>
        </p:nvSpPr>
        <p:spPr>
          <a:xfrm>
            <a:off x="669924" y="1"/>
            <a:ext cx="10850563" cy="1028699"/>
          </a:xfrm>
        </p:spPr>
        <p:txBody>
          <a:bodyPr/>
          <a:lstStyle/>
          <a:p>
            <a:r>
              <a:rPr lang="en-US" altLang="zh-CN">
                <a:latin typeface="+mj-ea"/>
              </a:rPr>
              <a:t>Part 2:</a:t>
            </a:r>
            <a:r>
              <a:rPr lang="zh-CN" altLang="en-US">
                <a:latin typeface="+mj-ea"/>
              </a:rPr>
              <a:t>道路网体系分析</a:t>
            </a:r>
            <a:endParaRPr lang="zh-CN" altLang="en-US" dirty="0">
              <a:latin typeface="+mj-ea"/>
            </a:endParaRPr>
          </a:p>
        </p:txBody>
      </p:sp>
    </p:spTree>
    <p:extLst>
      <p:ext uri="{BB962C8B-B14F-4D97-AF65-F5344CB8AC3E}">
        <p14:creationId xmlns:p14="http://schemas.microsoft.com/office/powerpoint/2010/main" val="306245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规划建议</a:t>
            </a:r>
          </a:p>
        </p:txBody>
      </p:sp>
      <p:pic>
        <p:nvPicPr>
          <p:cNvPr id="9" name="图片 8">
            <a:extLst>
              <a:ext uri="{FF2B5EF4-FFF2-40B4-BE49-F238E27FC236}">
                <a16:creationId xmlns:a16="http://schemas.microsoft.com/office/drawing/2014/main" id="{75848931-7C23-4C77-B853-26B2DEC44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6" y="2366129"/>
            <a:ext cx="3637842" cy="3092165"/>
          </a:xfrm>
          <a:prstGeom prst="rect">
            <a:avLst/>
          </a:prstGeom>
        </p:spPr>
      </p:pic>
      <p:pic>
        <p:nvPicPr>
          <p:cNvPr id="10" name="图片 9">
            <a:extLst>
              <a:ext uri="{FF2B5EF4-FFF2-40B4-BE49-F238E27FC236}">
                <a16:creationId xmlns:a16="http://schemas.microsoft.com/office/drawing/2014/main" id="{C6B964FB-4A08-49F2-A96F-C5F4A3A66B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8298" y="2243768"/>
            <a:ext cx="2502665" cy="3336886"/>
          </a:xfrm>
          <a:prstGeom prst="rect">
            <a:avLst/>
          </a:prstGeom>
        </p:spPr>
      </p:pic>
      <p:pic>
        <p:nvPicPr>
          <p:cNvPr id="12" name="图片 11">
            <a:extLst>
              <a:ext uri="{FF2B5EF4-FFF2-40B4-BE49-F238E27FC236}">
                <a16:creationId xmlns:a16="http://schemas.microsoft.com/office/drawing/2014/main" id="{444DC444-B6EB-46D3-9034-9F632B34F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9730" y="2589496"/>
            <a:ext cx="3750485" cy="2812864"/>
          </a:xfrm>
          <a:prstGeom prst="rect">
            <a:avLst/>
          </a:prstGeom>
        </p:spPr>
      </p:pic>
      <p:sp>
        <p:nvSpPr>
          <p:cNvPr id="14" name="箭头: 左右 13">
            <a:extLst>
              <a:ext uri="{FF2B5EF4-FFF2-40B4-BE49-F238E27FC236}">
                <a16:creationId xmlns:a16="http://schemas.microsoft.com/office/drawing/2014/main" id="{5E1CAA1F-8DB5-4F9A-8319-A74800063F91}"/>
              </a:ext>
            </a:extLst>
          </p:cNvPr>
          <p:cNvSpPr/>
          <p:nvPr/>
        </p:nvSpPr>
        <p:spPr>
          <a:xfrm>
            <a:off x="4123944" y="3712464"/>
            <a:ext cx="475488" cy="283464"/>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左右 14">
            <a:extLst>
              <a:ext uri="{FF2B5EF4-FFF2-40B4-BE49-F238E27FC236}">
                <a16:creationId xmlns:a16="http://schemas.microsoft.com/office/drawing/2014/main" id="{6FB41F05-41E6-48BA-B82B-C5092140312F}"/>
              </a:ext>
            </a:extLst>
          </p:cNvPr>
          <p:cNvSpPr/>
          <p:nvPr/>
        </p:nvSpPr>
        <p:spPr>
          <a:xfrm>
            <a:off x="7286298" y="3712464"/>
            <a:ext cx="475488" cy="283464"/>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a:extLst>
              <a:ext uri="{FF2B5EF4-FFF2-40B4-BE49-F238E27FC236}">
                <a16:creationId xmlns:a16="http://schemas.microsoft.com/office/drawing/2014/main" id="{F46F7FF5-62AF-47D0-91AA-5399FFEB6E30}"/>
              </a:ext>
            </a:extLst>
          </p:cNvPr>
          <p:cNvSpPr>
            <a:spLocks noGrp="1"/>
          </p:cNvSpPr>
          <p:nvPr>
            <p:ph type="title"/>
          </p:nvPr>
        </p:nvSpPr>
        <p:spPr>
          <a:xfrm>
            <a:off x="669924" y="1"/>
            <a:ext cx="10850563" cy="1028699"/>
          </a:xfrm>
        </p:spPr>
        <p:txBody>
          <a:bodyPr/>
          <a:lstStyle/>
          <a:p>
            <a:r>
              <a:rPr lang="en-US" altLang="zh-CN">
                <a:latin typeface="+mj-ea"/>
              </a:rPr>
              <a:t>Part 2:</a:t>
            </a:r>
            <a:r>
              <a:rPr lang="zh-CN" altLang="en-US">
                <a:latin typeface="+mj-ea"/>
              </a:rPr>
              <a:t>道路网体系分析</a:t>
            </a:r>
            <a:endParaRPr lang="zh-CN" altLang="en-US" dirty="0">
              <a:latin typeface="+mj-ea"/>
            </a:endParaRPr>
          </a:p>
        </p:txBody>
      </p:sp>
    </p:spTree>
    <p:extLst>
      <p:ext uri="{BB962C8B-B14F-4D97-AF65-F5344CB8AC3E}">
        <p14:creationId xmlns:p14="http://schemas.microsoft.com/office/powerpoint/2010/main" val="4197958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4535055" cy="656792"/>
          </a:xfrm>
        </p:spPr>
        <p:txBody>
          <a:bodyPr anchor="b">
            <a:normAutofit/>
          </a:bodyPr>
          <a:lstStyle/>
          <a:p>
            <a:r>
              <a:rPr lang="zh-CN" altLang="en-US" sz="3200" dirty="0"/>
              <a:t>校园接驳车服务评价</a:t>
            </a:r>
            <a:endParaRPr lang="zh-CN" altLang="en-US" sz="3200" b="0" dirty="0"/>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03</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71953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B351B-2894-4206-8AC3-BBB7F6395977}"/>
              </a:ext>
            </a:extLst>
          </p:cNvPr>
          <p:cNvSpPr>
            <a:spLocks noGrp="1"/>
          </p:cNvSpPr>
          <p:nvPr>
            <p:ph type="title"/>
          </p:nvPr>
        </p:nvSpPr>
        <p:spPr/>
        <p:txBody>
          <a:bodyPr/>
          <a:lstStyle/>
          <a:p>
            <a:r>
              <a:rPr lang="zh-CN" altLang="en-US" dirty="0"/>
              <a:t>校园接驳车服务评价</a:t>
            </a:r>
          </a:p>
        </p:txBody>
      </p:sp>
      <p:sp>
        <p:nvSpPr>
          <p:cNvPr id="4" name="灯片编号占位符 3">
            <a:extLst>
              <a:ext uri="{FF2B5EF4-FFF2-40B4-BE49-F238E27FC236}">
                <a16:creationId xmlns:a16="http://schemas.microsoft.com/office/drawing/2014/main" id="{9146FB0D-DA87-4FAA-A76F-957E614B16FA}"/>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p:sp>
        <p:nvSpPr>
          <p:cNvPr id="6" name="í$ḻîďè">
            <a:extLst>
              <a:ext uri="{FF2B5EF4-FFF2-40B4-BE49-F238E27FC236}">
                <a16:creationId xmlns:a16="http://schemas.microsoft.com/office/drawing/2014/main" id="{4BCC7200-D77E-4341-90DD-59AD63F1E715}"/>
              </a:ext>
            </a:extLst>
          </p:cNvPr>
          <p:cNvSpPr>
            <a:spLocks/>
          </p:cNvSpPr>
          <p:nvPr/>
        </p:nvSpPr>
        <p:spPr bwMode="auto">
          <a:xfrm>
            <a:off x="4560570" y="1916832"/>
            <a:ext cx="1729317" cy="1731434"/>
          </a:xfrm>
          <a:custGeom>
            <a:avLst/>
            <a:gdLst/>
            <a:ahLst/>
            <a:cxnLst>
              <a:cxn ang="0">
                <a:pos x="748" y="622"/>
              </a:cxn>
              <a:cxn ang="0">
                <a:pos x="748" y="622"/>
              </a:cxn>
              <a:cxn ang="0">
                <a:pos x="748" y="0"/>
              </a:cxn>
              <a:cxn ang="0">
                <a:pos x="718" y="21"/>
              </a:cxn>
              <a:cxn ang="0">
                <a:pos x="680" y="82"/>
              </a:cxn>
              <a:cxn ang="0">
                <a:pos x="606" y="94"/>
              </a:cxn>
              <a:cxn ang="0">
                <a:pos x="552" y="47"/>
              </a:cxn>
              <a:cxn ang="0">
                <a:pos x="494" y="66"/>
              </a:cxn>
              <a:cxn ang="0">
                <a:pos x="478" y="135"/>
              </a:cxn>
              <a:cxn ang="0">
                <a:pos x="411" y="169"/>
              </a:cxn>
              <a:cxn ang="0">
                <a:pos x="345" y="142"/>
              </a:cxn>
              <a:cxn ang="0">
                <a:pos x="296" y="177"/>
              </a:cxn>
              <a:cxn ang="0">
                <a:pos x="302" y="249"/>
              </a:cxn>
              <a:cxn ang="0">
                <a:pos x="249" y="302"/>
              </a:cxn>
              <a:cxn ang="0">
                <a:pos x="177" y="296"/>
              </a:cxn>
              <a:cxn ang="0">
                <a:pos x="142" y="345"/>
              </a:cxn>
              <a:cxn ang="0">
                <a:pos x="169" y="411"/>
              </a:cxn>
              <a:cxn ang="0">
                <a:pos x="135" y="478"/>
              </a:cxn>
              <a:cxn ang="0">
                <a:pos x="65" y="494"/>
              </a:cxn>
              <a:cxn ang="0">
                <a:pos x="47" y="552"/>
              </a:cxn>
              <a:cxn ang="0">
                <a:pos x="94" y="606"/>
              </a:cxn>
              <a:cxn ang="0">
                <a:pos x="82" y="680"/>
              </a:cxn>
              <a:cxn ang="0">
                <a:pos x="21" y="718"/>
              </a:cxn>
              <a:cxn ang="0">
                <a:pos x="0" y="748"/>
              </a:cxn>
              <a:cxn ang="0">
                <a:pos x="622" y="748"/>
              </a:cxn>
              <a:cxn ang="0">
                <a:pos x="748" y="622"/>
              </a:cxn>
            </a:cxnLst>
            <a:rect l="0" t="0" r="r" b="b"/>
            <a:pathLst>
              <a:path w="748" h="748">
                <a:moveTo>
                  <a:pt x="748" y="622"/>
                </a:moveTo>
                <a:cubicBezTo>
                  <a:pt x="748" y="622"/>
                  <a:pt x="748" y="622"/>
                  <a:pt x="748" y="622"/>
                </a:cubicBezTo>
                <a:cubicBezTo>
                  <a:pt x="748" y="0"/>
                  <a:pt x="748" y="0"/>
                  <a:pt x="748" y="0"/>
                </a:cubicBezTo>
                <a:cubicBezTo>
                  <a:pt x="737" y="0"/>
                  <a:pt x="726" y="7"/>
                  <a:pt x="718" y="21"/>
                </a:cubicBezTo>
                <a:cubicBezTo>
                  <a:pt x="680" y="82"/>
                  <a:pt x="680" y="82"/>
                  <a:pt x="680" y="82"/>
                </a:cubicBezTo>
                <a:cubicBezTo>
                  <a:pt x="664" y="109"/>
                  <a:pt x="630" y="115"/>
                  <a:pt x="606" y="94"/>
                </a:cubicBezTo>
                <a:cubicBezTo>
                  <a:pt x="552" y="47"/>
                  <a:pt x="552" y="47"/>
                  <a:pt x="552" y="47"/>
                </a:cubicBezTo>
                <a:cubicBezTo>
                  <a:pt x="527" y="26"/>
                  <a:pt x="502" y="34"/>
                  <a:pt x="494" y="66"/>
                </a:cubicBezTo>
                <a:cubicBezTo>
                  <a:pt x="478" y="135"/>
                  <a:pt x="478" y="135"/>
                  <a:pt x="478" y="135"/>
                </a:cubicBezTo>
                <a:cubicBezTo>
                  <a:pt x="471" y="167"/>
                  <a:pt x="440" y="182"/>
                  <a:pt x="411" y="169"/>
                </a:cubicBezTo>
                <a:cubicBezTo>
                  <a:pt x="345" y="142"/>
                  <a:pt x="345" y="142"/>
                  <a:pt x="345" y="142"/>
                </a:cubicBezTo>
                <a:cubicBezTo>
                  <a:pt x="315" y="129"/>
                  <a:pt x="293" y="145"/>
                  <a:pt x="296" y="177"/>
                </a:cubicBezTo>
                <a:cubicBezTo>
                  <a:pt x="302" y="249"/>
                  <a:pt x="302" y="249"/>
                  <a:pt x="302" y="249"/>
                </a:cubicBezTo>
                <a:cubicBezTo>
                  <a:pt x="305" y="281"/>
                  <a:pt x="281" y="305"/>
                  <a:pt x="249" y="302"/>
                </a:cubicBezTo>
                <a:cubicBezTo>
                  <a:pt x="177" y="296"/>
                  <a:pt x="177" y="296"/>
                  <a:pt x="177" y="296"/>
                </a:cubicBezTo>
                <a:cubicBezTo>
                  <a:pt x="145" y="293"/>
                  <a:pt x="129" y="315"/>
                  <a:pt x="142" y="345"/>
                </a:cubicBezTo>
                <a:cubicBezTo>
                  <a:pt x="169" y="411"/>
                  <a:pt x="169" y="411"/>
                  <a:pt x="169" y="411"/>
                </a:cubicBezTo>
                <a:cubicBezTo>
                  <a:pt x="182" y="441"/>
                  <a:pt x="166" y="471"/>
                  <a:pt x="135" y="478"/>
                </a:cubicBezTo>
                <a:cubicBezTo>
                  <a:pt x="65" y="494"/>
                  <a:pt x="65" y="494"/>
                  <a:pt x="65" y="494"/>
                </a:cubicBezTo>
                <a:cubicBezTo>
                  <a:pt x="34" y="502"/>
                  <a:pt x="26" y="528"/>
                  <a:pt x="47" y="552"/>
                </a:cubicBezTo>
                <a:cubicBezTo>
                  <a:pt x="94" y="606"/>
                  <a:pt x="94" y="606"/>
                  <a:pt x="94" y="606"/>
                </a:cubicBezTo>
                <a:cubicBezTo>
                  <a:pt x="115" y="630"/>
                  <a:pt x="109" y="664"/>
                  <a:pt x="82" y="680"/>
                </a:cubicBezTo>
                <a:cubicBezTo>
                  <a:pt x="21" y="718"/>
                  <a:pt x="21" y="718"/>
                  <a:pt x="21" y="718"/>
                </a:cubicBezTo>
                <a:cubicBezTo>
                  <a:pt x="7" y="726"/>
                  <a:pt x="0" y="737"/>
                  <a:pt x="0" y="748"/>
                </a:cubicBezTo>
                <a:cubicBezTo>
                  <a:pt x="622" y="748"/>
                  <a:pt x="622" y="748"/>
                  <a:pt x="622" y="748"/>
                </a:cubicBezTo>
                <a:cubicBezTo>
                  <a:pt x="622" y="678"/>
                  <a:pt x="678" y="622"/>
                  <a:pt x="748" y="622"/>
                </a:cubicBezTo>
              </a:path>
            </a:pathLst>
          </a:custGeom>
          <a:solidFill>
            <a:schemeClr val="accent1"/>
          </a:solidFill>
          <a:ln w="9525">
            <a:noFill/>
            <a:round/>
            <a:headEnd/>
            <a:tailEnd/>
          </a:ln>
        </p:spPr>
        <p:txBody>
          <a:bodyPr anchor="ctr"/>
          <a:lstStyle/>
          <a:p>
            <a:pPr algn="ctr"/>
            <a:endParaRPr/>
          </a:p>
        </p:txBody>
      </p:sp>
      <p:sp>
        <p:nvSpPr>
          <p:cNvPr id="7" name="îšlíḑê">
            <a:extLst>
              <a:ext uri="{FF2B5EF4-FFF2-40B4-BE49-F238E27FC236}">
                <a16:creationId xmlns:a16="http://schemas.microsoft.com/office/drawing/2014/main" id="{20D70D5B-075D-4071-BB7D-E8548BF38F5B}"/>
              </a:ext>
            </a:extLst>
          </p:cNvPr>
          <p:cNvSpPr>
            <a:spLocks/>
          </p:cNvSpPr>
          <p:nvPr/>
        </p:nvSpPr>
        <p:spPr bwMode="auto">
          <a:xfrm>
            <a:off x="4560570" y="3648266"/>
            <a:ext cx="1729317" cy="1729317"/>
          </a:xfrm>
          <a:custGeom>
            <a:avLst/>
            <a:gdLst/>
            <a:ahLst/>
            <a:cxnLst>
              <a:cxn ang="0">
                <a:pos x="748" y="126"/>
              </a:cxn>
              <a:cxn ang="0">
                <a:pos x="748" y="126"/>
              </a:cxn>
              <a:cxn ang="0">
                <a:pos x="622" y="0"/>
              </a:cxn>
              <a:cxn ang="0">
                <a:pos x="622" y="0"/>
              </a:cxn>
              <a:cxn ang="0">
                <a:pos x="0" y="0"/>
              </a:cxn>
              <a:cxn ang="0">
                <a:pos x="21" y="30"/>
              </a:cxn>
              <a:cxn ang="0">
                <a:pos x="82" y="67"/>
              </a:cxn>
              <a:cxn ang="0">
                <a:pos x="94" y="141"/>
              </a:cxn>
              <a:cxn ang="0">
                <a:pos x="47" y="196"/>
              </a:cxn>
              <a:cxn ang="0">
                <a:pos x="65" y="253"/>
              </a:cxn>
              <a:cxn ang="0">
                <a:pos x="135" y="270"/>
              </a:cxn>
              <a:cxn ang="0">
                <a:pos x="169" y="337"/>
              </a:cxn>
              <a:cxn ang="0">
                <a:pos x="142" y="403"/>
              </a:cxn>
              <a:cxn ang="0">
                <a:pos x="177" y="452"/>
              </a:cxn>
              <a:cxn ang="0">
                <a:pos x="249" y="446"/>
              </a:cxn>
              <a:cxn ang="0">
                <a:pos x="302" y="499"/>
              </a:cxn>
              <a:cxn ang="0">
                <a:pos x="296" y="570"/>
              </a:cxn>
              <a:cxn ang="0">
                <a:pos x="345" y="606"/>
              </a:cxn>
              <a:cxn ang="0">
                <a:pos x="411" y="578"/>
              </a:cxn>
              <a:cxn ang="0">
                <a:pos x="478" y="612"/>
              </a:cxn>
              <a:cxn ang="0">
                <a:pos x="494" y="682"/>
              </a:cxn>
              <a:cxn ang="0">
                <a:pos x="552" y="701"/>
              </a:cxn>
              <a:cxn ang="0">
                <a:pos x="606" y="654"/>
              </a:cxn>
              <a:cxn ang="0">
                <a:pos x="680" y="666"/>
              </a:cxn>
              <a:cxn ang="0">
                <a:pos x="718" y="727"/>
              </a:cxn>
              <a:cxn ang="0">
                <a:pos x="748" y="748"/>
              </a:cxn>
              <a:cxn ang="0">
                <a:pos x="748" y="126"/>
              </a:cxn>
            </a:cxnLst>
            <a:rect l="0" t="0" r="r" b="b"/>
            <a:pathLst>
              <a:path w="748" h="748">
                <a:moveTo>
                  <a:pt x="748" y="126"/>
                </a:moveTo>
                <a:cubicBezTo>
                  <a:pt x="748" y="126"/>
                  <a:pt x="748" y="126"/>
                  <a:pt x="748" y="126"/>
                </a:cubicBezTo>
                <a:cubicBezTo>
                  <a:pt x="678" y="126"/>
                  <a:pt x="622" y="69"/>
                  <a:pt x="622" y="0"/>
                </a:cubicBezTo>
                <a:cubicBezTo>
                  <a:pt x="622" y="0"/>
                  <a:pt x="622" y="0"/>
                  <a:pt x="622" y="0"/>
                </a:cubicBezTo>
                <a:cubicBezTo>
                  <a:pt x="0" y="0"/>
                  <a:pt x="0" y="0"/>
                  <a:pt x="0" y="0"/>
                </a:cubicBezTo>
                <a:cubicBezTo>
                  <a:pt x="0" y="11"/>
                  <a:pt x="7" y="22"/>
                  <a:pt x="21" y="30"/>
                </a:cubicBezTo>
                <a:cubicBezTo>
                  <a:pt x="82" y="67"/>
                  <a:pt x="82" y="67"/>
                  <a:pt x="82" y="67"/>
                </a:cubicBezTo>
                <a:cubicBezTo>
                  <a:pt x="109" y="84"/>
                  <a:pt x="115" y="117"/>
                  <a:pt x="94" y="141"/>
                </a:cubicBezTo>
                <a:cubicBezTo>
                  <a:pt x="47" y="196"/>
                  <a:pt x="47" y="196"/>
                  <a:pt x="47" y="196"/>
                </a:cubicBezTo>
                <a:cubicBezTo>
                  <a:pt x="26" y="220"/>
                  <a:pt x="34" y="246"/>
                  <a:pt x="65" y="253"/>
                </a:cubicBezTo>
                <a:cubicBezTo>
                  <a:pt x="135" y="270"/>
                  <a:pt x="135" y="270"/>
                  <a:pt x="135" y="270"/>
                </a:cubicBezTo>
                <a:cubicBezTo>
                  <a:pt x="166" y="277"/>
                  <a:pt x="182" y="307"/>
                  <a:pt x="169" y="337"/>
                </a:cubicBezTo>
                <a:cubicBezTo>
                  <a:pt x="142" y="403"/>
                  <a:pt x="142" y="403"/>
                  <a:pt x="142" y="403"/>
                </a:cubicBezTo>
                <a:cubicBezTo>
                  <a:pt x="129" y="432"/>
                  <a:pt x="145" y="454"/>
                  <a:pt x="177" y="452"/>
                </a:cubicBezTo>
                <a:cubicBezTo>
                  <a:pt x="249" y="446"/>
                  <a:pt x="249" y="446"/>
                  <a:pt x="249" y="446"/>
                </a:cubicBezTo>
                <a:cubicBezTo>
                  <a:pt x="281" y="443"/>
                  <a:pt x="305" y="467"/>
                  <a:pt x="302" y="499"/>
                </a:cubicBezTo>
                <a:cubicBezTo>
                  <a:pt x="296" y="570"/>
                  <a:pt x="296" y="570"/>
                  <a:pt x="296" y="570"/>
                </a:cubicBezTo>
                <a:cubicBezTo>
                  <a:pt x="293" y="602"/>
                  <a:pt x="315" y="618"/>
                  <a:pt x="345" y="606"/>
                </a:cubicBezTo>
                <a:cubicBezTo>
                  <a:pt x="411" y="578"/>
                  <a:pt x="411" y="578"/>
                  <a:pt x="411" y="578"/>
                </a:cubicBezTo>
                <a:cubicBezTo>
                  <a:pt x="440" y="566"/>
                  <a:pt x="471" y="581"/>
                  <a:pt x="478" y="612"/>
                </a:cubicBezTo>
                <a:cubicBezTo>
                  <a:pt x="494" y="682"/>
                  <a:pt x="494" y="682"/>
                  <a:pt x="494" y="682"/>
                </a:cubicBezTo>
                <a:cubicBezTo>
                  <a:pt x="502" y="713"/>
                  <a:pt x="527" y="722"/>
                  <a:pt x="552" y="701"/>
                </a:cubicBezTo>
                <a:cubicBezTo>
                  <a:pt x="606" y="654"/>
                  <a:pt x="606" y="654"/>
                  <a:pt x="606" y="654"/>
                </a:cubicBezTo>
                <a:cubicBezTo>
                  <a:pt x="630" y="633"/>
                  <a:pt x="664" y="638"/>
                  <a:pt x="680" y="666"/>
                </a:cubicBezTo>
                <a:cubicBezTo>
                  <a:pt x="718" y="727"/>
                  <a:pt x="718" y="727"/>
                  <a:pt x="718" y="727"/>
                </a:cubicBezTo>
                <a:cubicBezTo>
                  <a:pt x="726" y="741"/>
                  <a:pt x="737" y="748"/>
                  <a:pt x="748" y="748"/>
                </a:cubicBezTo>
                <a:cubicBezTo>
                  <a:pt x="748" y="126"/>
                  <a:pt x="748" y="126"/>
                  <a:pt x="748" y="126"/>
                </a:cubicBezTo>
              </a:path>
            </a:pathLst>
          </a:custGeom>
          <a:solidFill>
            <a:schemeClr val="accent3"/>
          </a:solidFill>
          <a:ln w="9525">
            <a:noFill/>
            <a:round/>
            <a:headEnd/>
            <a:tailEnd/>
          </a:ln>
        </p:spPr>
        <p:txBody>
          <a:bodyPr anchor="ctr"/>
          <a:lstStyle/>
          <a:p>
            <a:pPr algn="ctr"/>
            <a:endParaRPr/>
          </a:p>
        </p:txBody>
      </p:sp>
      <p:sp>
        <p:nvSpPr>
          <p:cNvPr id="8" name="îśľíḓe">
            <a:extLst>
              <a:ext uri="{FF2B5EF4-FFF2-40B4-BE49-F238E27FC236}">
                <a16:creationId xmlns:a16="http://schemas.microsoft.com/office/drawing/2014/main" id="{A41F739C-CBBA-4605-968E-823D3DB39FC8}"/>
              </a:ext>
            </a:extLst>
          </p:cNvPr>
          <p:cNvSpPr>
            <a:spLocks/>
          </p:cNvSpPr>
          <p:nvPr/>
        </p:nvSpPr>
        <p:spPr bwMode="auto">
          <a:xfrm>
            <a:off x="6289887" y="1916832"/>
            <a:ext cx="1731434" cy="1731434"/>
          </a:xfrm>
          <a:custGeom>
            <a:avLst/>
            <a:gdLst/>
            <a:ahLst/>
            <a:cxnLst>
              <a:cxn ang="0">
                <a:pos x="727" y="718"/>
              </a:cxn>
              <a:cxn ang="0">
                <a:pos x="666" y="680"/>
              </a:cxn>
              <a:cxn ang="0">
                <a:pos x="654" y="606"/>
              </a:cxn>
              <a:cxn ang="0">
                <a:pos x="701" y="552"/>
              </a:cxn>
              <a:cxn ang="0">
                <a:pos x="682" y="494"/>
              </a:cxn>
              <a:cxn ang="0">
                <a:pos x="612" y="478"/>
              </a:cxn>
              <a:cxn ang="0">
                <a:pos x="578" y="411"/>
              </a:cxn>
              <a:cxn ang="0">
                <a:pos x="606" y="345"/>
              </a:cxn>
              <a:cxn ang="0">
                <a:pos x="570" y="296"/>
              </a:cxn>
              <a:cxn ang="0">
                <a:pos x="499" y="302"/>
              </a:cxn>
              <a:cxn ang="0">
                <a:pos x="446" y="249"/>
              </a:cxn>
              <a:cxn ang="0">
                <a:pos x="452" y="177"/>
              </a:cxn>
              <a:cxn ang="0">
                <a:pos x="403" y="142"/>
              </a:cxn>
              <a:cxn ang="0">
                <a:pos x="337" y="169"/>
              </a:cxn>
              <a:cxn ang="0">
                <a:pos x="270" y="135"/>
              </a:cxn>
              <a:cxn ang="0">
                <a:pos x="253" y="66"/>
              </a:cxn>
              <a:cxn ang="0">
                <a:pos x="196" y="47"/>
              </a:cxn>
              <a:cxn ang="0">
                <a:pos x="141" y="94"/>
              </a:cxn>
              <a:cxn ang="0">
                <a:pos x="67" y="82"/>
              </a:cxn>
              <a:cxn ang="0">
                <a:pos x="30" y="21"/>
              </a:cxn>
              <a:cxn ang="0">
                <a:pos x="0" y="0"/>
              </a:cxn>
              <a:cxn ang="0">
                <a:pos x="0" y="622"/>
              </a:cxn>
              <a:cxn ang="0">
                <a:pos x="126" y="748"/>
              </a:cxn>
              <a:cxn ang="0">
                <a:pos x="748" y="748"/>
              </a:cxn>
              <a:cxn ang="0">
                <a:pos x="727" y="718"/>
              </a:cxn>
            </a:cxnLst>
            <a:rect l="0" t="0" r="r" b="b"/>
            <a:pathLst>
              <a:path w="748" h="748">
                <a:moveTo>
                  <a:pt x="727" y="718"/>
                </a:moveTo>
                <a:cubicBezTo>
                  <a:pt x="666" y="680"/>
                  <a:pt x="666" y="680"/>
                  <a:pt x="666" y="680"/>
                </a:cubicBezTo>
                <a:cubicBezTo>
                  <a:pt x="638" y="664"/>
                  <a:pt x="633" y="630"/>
                  <a:pt x="654" y="606"/>
                </a:cubicBezTo>
                <a:cubicBezTo>
                  <a:pt x="701" y="552"/>
                  <a:pt x="701" y="552"/>
                  <a:pt x="701" y="552"/>
                </a:cubicBezTo>
                <a:cubicBezTo>
                  <a:pt x="722" y="528"/>
                  <a:pt x="713" y="502"/>
                  <a:pt x="682" y="494"/>
                </a:cubicBezTo>
                <a:cubicBezTo>
                  <a:pt x="612" y="478"/>
                  <a:pt x="612" y="478"/>
                  <a:pt x="612" y="478"/>
                </a:cubicBezTo>
                <a:cubicBezTo>
                  <a:pt x="581" y="471"/>
                  <a:pt x="566" y="441"/>
                  <a:pt x="578" y="411"/>
                </a:cubicBezTo>
                <a:cubicBezTo>
                  <a:pt x="606" y="345"/>
                  <a:pt x="606" y="345"/>
                  <a:pt x="606" y="345"/>
                </a:cubicBezTo>
                <a:cubicBezTo>
                  <a:pt x="618" y="315"/>
                  <a:pt x="602" y="293"/>
                  <a:pt x="570" y="296"/>
                </a:cubicBezTo>
                <a:cubicBezTo>
                  <a:pt x="499" y="302"/>
                  <a:pt x="499" y="302"/>
                  <a:pt x="499" y="302"/>
                </a:cubicBezTo>
                <a:cubicBezTo>
                  <a:pt x="467" y="305"/>
                  <a:pt x="443" y="281"/>
                  <a:pt x="446" y="249"/>
                </a:cubicBezTo>
                <a:cubicBezTo>
                  <a:pt x="452" y="177"/>
                  <a:pt x="452" y="177"/>
                  <a:pt x="452" y="177"/>
                </a:cubicBezTo>
                <a:cubicBezTo>
                  <a:pt x="454" y="145"/>
                  <a:pt x="432" y="129"/>
                  <a:pt x="403" y="142"/>
                </a:cubicBezTo>
                <a:cubicBezTo>
                  <a:pt x="337" y="169"/>
                  <a:pt x="337" y="169"/>
                  <a:pt x="337" y="169"/>
                </a:cubicBezTo>
                <a:cubicBezTo>
                  <a:pt x="307" y="182"/>
                  <a:pt x="277" y="167"/>
                  <a:pt x="270" y="135"/>
                </a:cubicBezTo>
                <a:cubicBezTo>
                  <a:pt x="253" y="66"/>
                  <a:pt x="253" y="66"/>
                  <a:pt x="253" y="66"/>
                </a:cubicBezTo>
                <a:cubicBezTo>
                  <a:pt x="246" y="34"/>
                  <a:pt x="220" y="26"/>
                  <a:pt x="196" y="47"/>
                </a:cubicBezTo>
                <a:cubicBezTo>
                  <a:pt x="141" y="94"/>
                  <a:pt x="141" y="94"/>
                  <a:pt x="141" y="94"/>
                </a:cubicBezTo>
                <a:cubicBezTo>
                  <a:pt x="117" y="115"/>
                  <a:pt x="84" y="109"/>
                  <a:pt x="67" y="82"/>
                </a:cubicBezTo>
                <a:cubicBezTo>
                  <a:pt x="30" y="21"/>
                  <a:pt x="30" y="21"/>
                  <a:pt x="30" y="21"/>
                </a:cubicBezTo>
                <a:cubicBezTo>
                  <a:pt x="22" y="7"/>
                  <a:pt x="11" y="0"/>
                  <a:pt x="0" y="0"/>
                </a:cubicBezTo>
                <a:cubicBezTo>
                  <a:pt x="0" y="622"/>
                  <a:pt x="0" y="622"/>
                  <a:pt x="0" y="622"/>
                </a:cubicBezTo>
                <a:cubicBezTo>
                  <a:pt x="69" y="622"/>
                  <a:pt x="126" y="678"/>
                  <a:pt x="126" y="748"/>
                </a:cubicBezTo>
                <a:cubicBezTo>
                  <a:pt x="748" y="748"/>
                  <a:pt x="748" y="748"/>
                  <a:pt x="748" y="748"/>
                </a:cubicBezTo>
                <a:cubicBezTo>
                  <a:pt x="748" y="737"/>
                  <a:pt x="741" y="726"/>
                  <a:pt x="727" y="718"/>
                </a:cubicBezTo>
              </a:path>
            </a:pathLst>
          </a:custGeom>
          <a:solidFill>
            <a:schemeClr val="accent2"/>
          </a:solidFill>
          <a:ln w="9525">
            <a:noFill/>
            <a:round/>
            <a:headEnd/>
            <a:tailEnd/>
          </a:ln>
        </p:spPr>
        <p:txBody>
          <a:bodyPr anchor="ctr"/>
          <a:lstStyle/>
          <a:p>
            <a:pPr algn="ctr"/>
            <a:endParaRPr/>
          </a:p>
        </p:txBody>
      </p:sp>
      <p:sp>
        <p:nvSpPr>
          <p:cNvPr id="9" name="íṡļíďe">
            <a:extLst>
              <a:ext uri="{FF2B5EF4-FFF2-40B4-BE49-F238E27FC236}">
                <a16:creationId xmlns:a16="http://schemas.microsoft.com/office/drawing/2014/main" id="{E67398C5-9564-488A-974D-98EC1B56C1EE}"/>
              </a:ext>
            </a:extLst>
          </p:cNvPr>
          <p:cNvSpPr>
            <a:spLocks/>
          </p:cNvSpPr>
          <p:nvPr/>
        </p:nvSpPr>
        <p:spPr bwMode="auto">
          <a:xfrm>
            <a:off x="6289887" y="3648266"/>
            <a:ext cx="1731434" cy="1729317"/>
          </a:xfrm>
          <a:custGeom>
            <a:avLst/>
            <a:gdLst/>
            <a:ahLst/>
            <a:cxnLst>
              <a:cxn ang="0">
                <a:pos x="612" y="270"/>
              </a:cxn>
              <a:cxn ang="0">
                <a:pos x="682" y="253"/>
              </a:cxn>
              <a:cxn ang="0">
                <a:pos x="701" y="196"/>
              </a:cxn>
              <a:cxn ang="0">
                <a:pos x="654" y="141"/>
              </a:cxn>
              <a:cxn ang="0">
                <a:pos x="666" y="67"/>
              </a:cxn>
              <a:cxn ang="0">
                <a:pos x="727" y="30"/>
              </a:cxn>
              <a:cxn ang="0">
                <a:pos x="748" y="0"/>
              </a:cxn>
              <a:cxn ang="0">
                <a:pos x="126" y="0"/>
              </a:cxn>
              <a:cxn ang="0">
                <a:pos x="126" y="0"/>
              </a:cxn>
              <a:cxn ang="0">
                <a:pos x="0" y="126"/>
              </a:cxn>
              <a:cxn ang="0">
                <a:pos x="0" y="748"/>
              </a:cxn>
              <a:cxn ang="0">
                <a:pos x="30" y="727"/>
              </a:cxn>
              <a:cxn ang="0">
                <a:pos x="67" y="666"/>
              </a:cxn>
              <a:cxn ang="0">
                <a:pos x="141" y="654"/>
              </a:cxn>
              <a:cxn ang="0">
                <a:pos x="196" y="701"/>
              </a:cxn>
              <a:cxn ang="0">
                <a:pos x="253" y="682"/>
              </a:cxn>
              <a:cxn ang="0">
                <a:pos x="270" y="612"/>
              </a:cxn>
              <a:cxn ang="0">
                <a:pos x="337" y="578"/>
              </a:cxn>
              <a:cxn ang="0">
                <a:pos x="403" y="606"/>
              </a:cxn>
              <a:cxn ang="0">
                <a:pos x="452" y="570"/>
              </a:cxn>
              <a:cxn ang="0">
                <a:pos x="446" y="499"/>
              </a:cxn>
              <a:cxn ang="0">
                <a:pos x="499" y="446"/>
              </a:cxn>
              <a:cxn ang="0">
                <a:pos x="570" y="452"/>
              </a:cxn>
              <a:cxn ang="0">
                <a:pos x="606" y="403"/>
              </a:cxn>
              <a:cxn ang="0">
                <a:pos x="578" y="337"/>
              </a:cxn>
              <a:cxn ang="0">
                <a:pos x="612" y="270"/>
              </a:cxn>
            </a:cxnLst>
            <a:rect l="0" t="0" r="r" b="b"/>
            <a:pathLst>
              <a:path w="748" h="748">
                <a:moveTo>
                  <a:pt x="612" y="270"/>
                </a:moveTo>
                <a:cubicBezTo>
                  <a:pt x="682" y="253"/>
                  <a:pt x="682" y="253"/>
                  <a:pt x="682" y="253"/>
                </a:cubicBezTo>
                <a:cubicBezTo>
                  <a:pt x="713" y="246"/>
                  <a:pt x="722" y="220"/>
                  <a:pt x="701" y="196"/>
                </a:cubicBezTo>
                <a:cubicBezTo>
                  <a:pt x="654" y="141"/>
                  <a:pt x="654" y="141"/>
                  <a:pt x="654" y="141"/>
                </a:cubicBezTo>
                <a:cubicBezTo>
                  <a:pt x="633" y="117"/>
                  <a:pt x="638" y="84"/>
                  <a:pt x="666" y="67"/>
                </a:cubicBezTo>
                <a:cubicBezTo>
                  <a:pt x="727" y="30"/>
                  <a:pt x="727" y="30"/>
                  <a:pt x="727" y="30"/>
                </a:cubicBezTo>
                <a:cubicBezTo>
                  <a:pt x="741" y="22"/>
                  <a:pt x="748" y="11"/>
                  <a:pt x="748" y="0"/>
                </a:cubicBezTo>
                <a:cubicBezTo>
                  <a:pt x="126" y="0"/>
                  <a:pt x="126" y="0"/>
                  <a:pt x="126" y="0"/>
                </a:cubicBezTo>
                <a:cubicBezTo>
                  <a:pt x="126" y="0"/>
                  <a:pt x="126" y="0"/>
                  <a:pt x="126" y="0"/>
                </a:cubicBezTo>
                <a:cubicBezTo>
                  <a:pt x="126" y="69"/>
                  <a:pt x="69" y="126"/>
                  <a:pt x="0" y="126"/>
                </a:cubicBezTo>
                <a:cubicBezTo>
                  <a:pt x="0" y="748"/>
                  <a:pt x="0" y="748"/>
                  <a:pt x="0" y="748"/>
                </a:cubicBezTo>
                <a:cubicBezTo>
                  <a:pt x="11" y="748"/>
                  <a:pt x="22" y="741"/>
                  <a:pt x="30" y="727"/>
                </a:cubicBezTo>
                <a:cubicBezTo>
                  <a:pt x="67" y="666"/>
                  <a:pt x="67" y="666"/>
                  <a:pt x="67" y="666"/>
                </a:cubicBezTo>
                <a:cubicBezTo>
                  <a:pt x="84" y="638"/>
                  <a:pt x="117" y="633"/>
                  <a:pt x="141" y="654"/>
                </a:cubicBezTo>
                <a:cubicBezTo>
                  <a:pt x="196" y="701"/>
                  <a:pt x="196" y="701"/>
                  <a:pt x="196" y="701"/>
                </a:cubicBezTo>
                <a:cubicBezTo>
                  <a:pt x="220" y="722"/>
                  <a:pt x="246" y="713"/>
                  <a:pt x="253" y="682"/>
                </a:cubicBezTo>
                <a:cubicBezTo>
                  <a:pt x="270" y="612"/>
                  <a:pt x="270" y="612"/>
                  <a:pt x="270" y="612"/>
                </a:cubicBezTo>
                <a:cubicBezTo>
                  <a:pt x="277" y="581"/>
                  <a:pt x="307" y="566"/>
                  <a:pt x="337" y="578"/>
                </a:cubicBezTo>
                <a:cubicBezTo>
                  <a:pt x="403" y="606"/>
                  <a:pt x="403" y="606"/>
                  <a:pt x="403" y="606"/>
                </a:cubicBezTo>
                <a:cubicBezTo>
                  <a:pt x="432" y="618"/>
                  <a:pt x="454" y="602"/>
                  <a:pt x="452" y="570"/>
                </a:cubicBezTo>
                <a:cubicBezTo>
                  <a:pt x="446" y="499"/>
                  <a:pt x="446" y="499"/>
                  <a:pt x="446" y="499"/>
                </a:cubicBezTo>
                <a:cubicBezTo>
                  <a:pt x="443" y="467"/>
                  <a:pt x="467" y="443"/>
                  <a:pt x="499" y="446"/>
                </a:cubicBezTo>
                <a:cubicBezTo>
                  <a:pt x="570" y="452"/>
                  <a:pt x="570" y="452"/>
                  <a:pt x="570" y="452"/>
                </a:cubicBezTo>
                <a:cubicBezTo>
                  <a:pt x="602" y="454"/>
                  <a:pt x="618" y="432"/>
                  <a:pt x="606" y="403"/>
                </a:cubicBezTo>
                <a:cubicBezTo>
                  <a:pt x="578" y="337"/>
                  <a:pt x="578" y="337"/>
                  <a:pt x="578" y="337"/>
                </a:cubicBezTo>
                <a:cubicBezTo>
                  <a:pt x="566" y="307"/>
                  <a:pt x="581" y="277"/>
                  <a:pt x="612" y="270"/>
                </a:cubicBezTo>
              </a:path>
            </a:pathLst>
          </a:custGeom>
          <a:solidFill>
            <a:schemeClr val="accent4"/>
          </a:solidFill>
          <a:ln w="9525">
            <a:noFill/>
            <a:round/>
            <a:headEnd/>
            <a:tailEnd/>
          </a:ln>
        </p:spPr>
        <p:txBody>
          <a:bodyPr anchor="ctr"/>
          <a:lstStyle/>
          <a:p>
            <a:pPr algn="ctr"/>
            <a:endParaRPr/>
          </a:p>
        </p:txBody>
      </p:sp>
      <p:sp>
        <p:nvSpPr>
          <p:cNvPr id="69" name="í$ļíḓé">
            <a:extLst>
              <a:ext uri="{FF2B5EF4-FFF2-40B4-BE49-F238E27FC236}">
                <a16:creationId xmlns:a16="http://schemas.microsoft.com/office/drawing/2014/main" id="{A935DC0C-51D0-4049-B7F4-8BF556EB9B10}"/>
              </a:ext>
            </a:extLst>
          </p:cNvPr>
          <p:cNvSpPr>
            <a:spLocks/>
          </p:cNvSpPr>
          <p:nvPr/>
        </p:nvSpPr>
        <p:spPr bwMode="auto">
          <a:xfrm>
            <a:off x="5678150" y="2856632"/>
            <a:ext cx="124884" cy="381000"/>
          </a:xfrm>
          <a:custGeom>
            <a:avLst/>
            <a:gdLst/>
            <a:ahLst/>
            <a:cxnLst>
              <a:cxn ang="0">
                <a:pos x="0" y="165"/>
              </a:cxn>
              <a:cxn ang="0">
                <a:pos x="54" y="165"/>
              </a:cxn>
              <a:cxn ang="0">
                <a:pos x="54" y="3"/>
              </a:cxn>
              <a:cxn ang="0">
                <a:pos x="46" y="0"/>
              </a:cxn>
              <a:cxn ang="0">
                <a:pos x="0" y="165"/>
              </a:cxn>
            </a:cxnLst>
            <a:rect l="0" t="0" r="r" b="b"/>
            <a:pathLst>
              <a:path w="54" h="165">
                <a:moveTo>
                  <a:pt x="0" y="165"/>
                </a:moveTo>
                <a:cubicBezTo>
                  <a:pt x="54" y="165"/>
                  <a:pt x="54" y="165"/>
                  <a:pt x="54" y="165"/>
                </a:cubicBezTo>
                <a:cubicBezTo>
                  <a:pt x="54" y="165"/>
                  <a:pt x="26" y="91"/>
                  <a:pt x="54" y="3"/>
                </a:cubicBezTo>
                <a:cubicBezTo>
                  <a:pt x="46" y="0"/>
                  <a:pt x="46" y="0"/>
                  <a:pt x="46" y="0"/>
                </a:cubicBezTo>
                <a:cubicBezTo>
                  <a:pt x="46" y="0"/>
                  <a:pt x="8" y="68"/>
                  <a:pt x="0" y="165"/>
                </a:cubicBezTo>
              </a:path>
            </a:pathLst>
          </a:custGeom>
          <a:solidFill>
            <a:schemeClr val="bg1"/>
          </a:solidFill>
          <a:ln w="9525">
            <a:noFill/>
            <a:round/>
            <a:headEnd/>
            <a:tailEnd/>
          </a:ln>
        </p:spPr>
        <p:txBody>
          <a:bodyPr anchor="ctr"/>
          <a:lstStyle/>
          <a:p>
            <a:pPr algn="ctr"/>
            <a:endParaRPr/>
          </a:p>
        </p:txBody>
      </p:sp>
      <p:sp>
        <p:nvSpPr>
          <p:cNvPr id="70" name="iŝḷíḍê">
            <a:extLst>
              <a:ext uri="{FF2B5EF4-FFF2-40B4-BE49-F238E27FC236}">
                <a16:creationId xmlns:a16="http://schemas.microsoft.com/office/drawing/2014/main" id="{1806FF21-93DD-464C-8742-BFE3A187E4FC}"/>
              </a:ext>
            </a:extLst>
          </p:cNvPr>
          <p:cNvSpPr>
            <a:spLocks/>
          </p:cNvSpPr>
          <p:nvPr/>
        </p:nvSpPr>
        <p:spPr bwMode="auto">
          <a:xfrm>
            <a:off x="5635817" y="2888383"/>
            <a:ext cx="112184" cy="137584"/>
          </a:xfrm>
          <a:custGeom>
            <a:avLst/>
            <a:gdLst/>
            <a:ahLst/>
            <a:cxnLst>
              <a:cxn ang="0">
                <a:pos x="49" y="41"/>
              </a:cxn>
              <a:cxn ang="0">
                <a:pos x="5" y="0"/>
              </a:cxn>
              <a:cxn ang="0">
                <a:pos x="0" y="5"/>
              </a:cxn>
              <a:cxn ang="0">
                <a:pos x="46" y="59"/>
              </a:cxn>
              <a:cxn ang="0">
                <a:pos x="49" y="41"/>
              </a:cxn>
            </a:cxnLst>
            <a:rect l="0" t="0" r="r" b="b"/>
            <a:pathLst>
              <a:path w="49" h="59">
                <a:moveTo>
                  <a:pt x="49" y="41"/>
                </a:moveTo>
                <a:cubicBezTo>
                  <a:pt x="49" y="41"/>
                  <a:pt x="18" y="26"/>
                  <a:pt x="5" y="0"/>
                </a:cubicBezTo>
                <a:cubicBezTo>
                  <a:pt x="0" y="5"/>
                  <a:pt x="0" y="5"/>
                  <a:pt x="0" y="5"/>
                </a:cubicBezTo>
                <a:cubicBezTo>
                  <a:pt x="0" y="5"/>
                  <a:pt x="14" y="41"/>
                  <a:pt x="46" y="59"/>
                </a:cubicBezTo>
                <a:cubicBezTo>
                  <a:pt x="49" y="41"/>
                  <a:pt x="49" y="41"/>
                  <a:pt x="49" y="41"/>
                </a:cubicBezTo>
              </a:path>
            </a:pathLst>
          </a:custGeom>
          <a:solidFill>
            <a:schemeClr val="bg1"/>
          </a:solidFill>
          <a:ln w="9525">
            <a:noFill/>
            <a:round/>
            <a:headEnd/>
            <a:tailEnd/>
          </a:ln>
        </p:spPr>
        <p:txBody>
          <a:bodyPr anchor="ctr"/>
          <a:lstStyle/>
          <a:p>
            <a:pPr algn="ctr"/>
            <a:endParaRPr/>
          </a:p>
        </p:txBody>
      </p:sp>
      <p:sp>
        <p:nvSpPr>
          <p:cNvPr id="71" name="iŝḻîḍe">
            <a:extLst>
              <a:ext uri="{FF2B5EF4-FFF2-40B4-BE49-F238E27FC236}">
                <a16:creationId xmlns:a16="http://schemas.microsoft.com/office/drawing/2014/main" id="{1264E6DB-62A2-42C9-8E78-4CE7A8F2B0AA}"/>
              </a:ext>
            </a:extLst>
          </p:cNvPr>
          <p:cNvSpPr>
            <a:spLocks/>
          </p:cNvSpPr>
          <p:nvPr/>
        </p:nvSpPr>
        <p:spPr bwMode="auto">
          <a:xfrm>
            <a:off x="5722600" y="2729632"/>
            <a:ext cx="69850" cy="127000"/>
          </a:xfrm>
          <a:custGeom>
            <a:avLst/>
            <a:gdLst/>
            <a:ahLst/>
            <a:cxnLst>
              <a:cxn ang="0">
                <a:pos x="1" y="29"/>
              </a:cxn>
              <a:cxn ang="0">
                <a:pos x="13" y="0"/>
              </a:cxn>
              <a:cxn ang="0">
                <a:pos x="29" y="27"/>
              </a:cxn>
              <a:cxn ang="0">
                <a:pos x="17" y="55"/>
              </a:cxn>
              <a:cxn ang="0">
                <a:pos x="1" y="29"/>
              </a:cxn>
            </a:cxnLst>
            <a:rect l="0" t="0" r="r" b="b"/>
            <a:pathLst>
              <a:path w="30" h="55">
                <a:moveTo>
                  <a:pt x="1" y="29"/>
                </a:moveTo>
                <a:cubicBezTo>
                  <a:pt x="0" y="14"/>
                  <a:pt x="13" y="0"/>
                  <a:pt x="13" y="0"/>
                </a:cubicBezTo>
                <a:cubicBezTo>
                  <a:pt x="13" y="0"/>
                  <a:pt x="28" y="12"/>
                  <a:pt x="29" y="27"/>
                </a:cubicBezTo>
                <a:cubicBezTo>
                  <a:pt x="30" y="42"/>
                  <a:pt x="17" y="55"/>
                  <a:pt x="17" y="55"/>
                </a:cubicBezTo>
                <a:cubicBezTo>
                  <a:pt x="17" y="55"/>
                  <a:pt x="2" y="44"/>
                  <a:pt x="1" y="29"/>
                </a:cubicBezTo>
              </a:path>
            </a:pathLst>
          </a:custGeom>
          <a:solidFill>
            <a:schemeClr val="bg1"/>
          </a:solidFill>
          <a:ln w="9525">
            <a:noFill/>
            <a:round/>
            <a:headEnd/>
            <a:tailEnd/>
          </a:ln>
        </p:spPr>
        <p:txBody>
          <a:bodyPr anchor="ctr"/>
          <a:lstStyle/>
          <a:p>
            <a:pPr algn="ctr"/>
            <a:endParaRPr/>
          </a:p>
        </p:txBody>
      </p:sp>
      <p:sp>
        <p:nvSpPr>
          <p:cNvPr id="72" name="ï$ľîḑê">
            <a:extLst>
              <a:ext uri="{FF2B5EF4-FFF2-40B4-BE49-F238E27FC236}">
                <a16:creationId xmlns:a16="http://schemas.microsoft.com/office/drawing/2014/main" id="{B47A3624-985A-4EDD-911E-2CD32EFEB9C6}"/>
              </a:ext>
            </a:extLst>
          </p:cNvPr>
          <p:cNvSpPr>
            <a:spLocks/>
          </p:cNvSpPr>
          <p:nvPr/>
        </p:nvSpPr>
        <p:spPr bwMode="auto">
          <a:xfrm>
            <a:off x="5805150" y="3004799"/>
            <a:ext cx="76200" cy="74084"/>
          </a:xfrm>
          <a:custGeom>
            <a:avLst/>
            <a:gdLst/>
            <a:ahLst/>
            <a:cxnLst>
              <a:cxn ang="0">
                <a:pos x="9" y="24"/>
              </a:cxn>
              <a:cxn ang="0">
                <a:pos x="0" y="2"/>
              </a:cxn>
              <a:cxn ang="0">
                <a:pos x="24" y="8"/>
              </a:cxn>
              <a:cxn ang="0">
                <a:pos x="33" y="30"/>
              </a:cxn>
              <a:cxn ang="0">
                <a:pos x="9" y="24"/>
              </a:cxn>
            </a:cxnLst>
            <a:rect l="0" t="0" r="r" b="b"/>
            <a:pathLst>
              <a:path w="33" h="32">
                <a:moveTo>
                  <a:pt x="9" y="24"/>
                </a:moveTo>
                <a:cubicBezTo>
                  <a:pt x="1" y="17"/>
                  <a:pt x="0" y="2"/>
                  <a:pt x="0" y="2"/>
                </a:cubicBezTo>
                <a:cubicBezTo>
                  <a:pt x="0" y="2"/>
                  <a:pt x="15" y="0"/>
                  <a:pt x="24" y="8"/>
                </a:cubicBezTo>
                <a:cubicBezTo>
                  <a:pt x="32" y="16"/>
                  <a:pt x="33" y="30"/>
                  <a:pt x="33" y="30"/>
                </a:cubicBezTo>
                <a:cubicBezTo>
                  <a:pt x="33" y="30"/>
                  <a:pt x="18" y="32"/>
                  <a:pt x="9" y="24"/>
                </a:cubicBezTo>
              </a:path>
            </a:pathLst>
          </a:custGeom>
          <a:solidFill>
            <a:schemeClr val="bg1"/>
          </a:solidFill>
          <a:ln w="9525">
            <a:noFill/>
            <a:round/>
            <a:headEnd/>
            <a:tailEnd/>
          </a:ln>
        </p:spPr>
        <p:txBody>
          <a:bodyPr anchor="ctr"/>
          <a:lstStyle/>
          <a:p>
            <a:pPr algn="ctr"/>
            <a:endParaRPr/>
          </a:p>
        </p:txBody>
      </p:sp>
      <p:sp>
        <p:nvSpPr>
          <p:cNvPr id="73" name="íṣļïḑê">
            <a:extLst>
              <a:ext uri="{FF2B5EF4-FFF2-40B4-BE49-F238E27FC236}">
                <a16:creationId xmlns:a16="http://schemas.microsoft.com/office/drawing/2014/main" id="{CC01A2C3-3649-4299-B898-BBA84861D41B}"/>
              </a:ext>
            </a:extLst>
          </p:cNvPr>
          <p:cNvSpPr>
            <a:spLocks/>
          </p:cNvSpPr>
          <p:nvPr/>
        </p:nvSpPr>
        <p:spPr bwMode="auto">
          <a:xfrm>
            <a:off x="5517284" y="2795249"/>
            <a:ext cx="74084" cy="71967"/>
          </a:xfrm>
          <a:custGeom>
            <a:avLst/>
            <a:gdLst/>
            <a:ahLst/>
            <a:cxnLst>
              <a:cxn ang="0">
                <a:pos x="9" y="24"/>
              </a:cxn>
              <a:cxn ang="0">
                <a:pos x="0" y="2"/>
              </a:cxn>
              <a:cxn ang="0">
                <a:pos x="23" y="7"/>
              </a:cxn>
              <a:cxn ang="0">
                <a:pos x="32" y="29"/>
              </a:cxn>
              <a:cxn ang="0">
                <a:pos x="9" y="24"/>
              </a:cxn>
            </a:cxnLst>
            <a:rect l="0" t="0" r="r" b="b"/>
            <a:pathLst>
              <a:path w="32" h="31">
                <a:moveTo>
                  <a:pt x="9" y="24"/>
                </a:moveTo>
                <a:cubicBezTo>
                  <a:pt x="0" y="16"/>
                  <a:pt x="0" y="2"/>
                  <a:pt x="0" y="2"/>
                </a:cubicBezTo>
                <a:cubicBezTo>
                  <a:pt x="0" y="2"/>
                  <a:pt x="14" y="0"/>
                  <a:pt x="23" y="7"/>
                </a:cubicBezTo>
                <a:cubicBezTo>
                  <a:pt x="32" y="15"/>
                  <a:pt x="32" y="29"/>
                  <a:pt x="32" y="29"/>
                </a:cubicBezTo>
                <a:cubicBezTo>
                  <a:pt x="32" y="29"/>
                  <a:pt x="18" y="31"/>
                  <a:pt x="9" y="24"/>
                </a:cubicBezTo>
              </a:path>
            </a:pathLst>
          </a:custGeom>
          <a:solidFill>
            <a:schemeClr val="bg1"/>
          </a:solidFill>
          <a:ln w="9525">
            <a:noFill/>
            <a:round/>
            <a:headEnd/>
            <a:tailEnd/>
          </a:ln>
        </p:spPr>
        <p:txBody>
          <a:bodyPr anchor="ctr"/>
          <a:lstStyle/>
          <a:p>
            <a:pPr algn="ctr"/>
            <a:endParaRPr/>
          </a:p>
        </p:txBody>
      </p:sp>
      <p:sp>
        <p:nvSpPr>
          <p:cNvPr id="74" name="íSľïḋé">
            <a:extLst>
              <a:ext uri="{FF2B5EF4-FFF2-40B4-BE49-F238E27FC236}">
                <a16:creationId xmlns:a16="http://schemas.microsoft.com/office/drawing/2014/main" id="{CF25A6FD-915F-4F25-A24A-F80F2C977228}"/>
              </a:ext>
            </a:extLst>
          </p:cNvPr>
          <p:cNvSpPr>
            <a:spLocks/>
          </p:cNvSpPr>
          <p:nvPr/>
        </p:nvSpPr>
        <p:spPr bwMode="auto">
          <a:xfrm>
            <a:off x="5796683" y="2742332"/>
            <a:ext cx="69850" cy="88900"/>
          </a:xfrm>
          <a:custGeom>
            <a:avLst/>
            <a:gdLst/>
            <a:ahLst/>
            <a:cxnLst>
              <a:cxn ang="0">
                <a:pos x="25" y="24"/>
              </a:cxn>
              <a:cxn ang="0">
                <a:pos x="6" y="38"/>
              </a:cxn>
              <a:cxn ang="0">
                <a:pos x="5" y="14"/>
              </a:cxn>
              <a:cxn ang="0">
                <a:pos x="25" y="0"/>
              </a:cxn>
              <a:cxn ang="0">
                <a:pos x="25" y="24"/>
              </a:cxn>
            </a:cxnLst>
            <a:rect l="0" t="0" r="r" b="b"/>
            <a:pathLst>
              <a:path w="30" h="38">
                <a:moveTo>
                  <a:pt x="25" y="24"/>
                </a:moveTo>
                <a:cubicBezTo>
                  <a:pt x="20" y="34"/>
                  <a:pt x="6" y="38"/>
                  <a:pt x="6" y="38"/>
                </a:cubicBezTo>
                <a:cubicBezTo>
                  <a:pt x="6" y="38"/>
                  <a:pt x="0" y="24"/>
                  <a:pt x="5" y="14"/>
                </a:cubicBezTo>
                <a:cubicBezTo>
                  <a:pt x="11" y="3"/>
                  <a:pt x="25" y="0"/>
                  <a:pt x="25" y="0"/>
                </a:cubicBezTo>
                <a:cubicBezTo>
                  <a:pt x="25" y="0"/>
                  <a:pt x="30" y="13"/>
                  <a:pt x="25" y="24"/>
                </a:cubicBezTo>
              </a:path>
            </a:pathLst>
          </a:custGeom>
          <a:solidFill>
            <a:schemeClr val="bg1"/>
          </a:solidFill>
          <a:ln w="9525">
            <a:noFill/>
            <a:round/>
            <a:headEnd/>
            <a:tailEnd/>
          </a:ln>
        </p:spPr>
        <p:txBody>
          <a:bodyPr anchor="ctr"/>
          <a:lstStyle/>
          <a:p>
            <a:pPr algn="ctr"/>
            <a:endParaRPr/>
          </a:p>
        </p:txBody>
      </p:sp>
      <p:sp>
        <p:nvSpPr>
          <p:cNvPr id="75" name="ïṡlïḍê">
            <a:extLst>
              <a:ext uri="{FF2B5EF4-FFF2-40B4-BE49-F238E27FC236}">
                <a16:creationId xmlns:a16="http://schemas.microsoft.com/office/drawing/2014/main" id="{215DDFEE-754D-49FD-9EEC-2CE6BE857782}"/>
              </a:ext>
            </a:extLst>
          </p:cNvPr>
          <p:cNvSpPr>
            <a:spLocks/>
          </p:cNvSpPr>
          <p:nvPr/>
        </p:nvSpPr>
        <p:spPr bwMode="auto">
          <a:xfrm>
            <a:off x="5805150" y="2896849"/>
            <a:ext cx="222250" cy="129117"/>
          </a:xfrm>
          <a:custGeom>
            <a:avLst/>
            <a:gdLst/>
            <a:ahLst/>
            <a:cxnLst>
              <a:cxn ang="0">
                <a:pos x="46" y="3"/>
              </a:cxn>
              <a:cxn ang="0">
                <a:pos x="0" y="32"/>
              </a:cxn>
              <a:cxn ang="0">
                <a:pos x="51" y="52"/>
              </a:cxn>
              <a:cxn ang="0">
                <a:pos x="96" y="23"/>
              </a:cxn>
              <a:cxn ang="0">
                <a:pos x="46" y="3"/>
              </a:cxn>
              <a:cxn ang="0">
                <a:pos x="44" y="32"/>
              </a:cxn>
              <a:cxn ang="0">
                <a:pos x="45" y="37"/>
              </a:cxn>
              <a:cxn ang="0">
                <a:pos x="41" y="38"/>
              </a:cxn>
              <a:cxn ang="0">
                <a:pos x="40" y="32"/>
              </a:cxn>
              <a:cxn ang="0">
                <a:pos x="38" y="32"/>
              </a:cxn>
              <a:cxn ang="0">
                <a:pos x="39" y="38"/>
              </a:cxn>
              <a:cxn ang="0">
                <a:pos x="35" y="39"/>
              </a:cxn>
              <a:cxn ang="0">
                <a:pos x="34" y="33"/>
              </a:cxn>
              <a:cxn ang="0">
                <a:pos x="31" y="33"/>
              </a:cxn>
              <a:cxn ang="0">
                <a:pos x="30" y="26"/>
              </a:cxn>
              <a:cxn ang="0">
                <a:pos x="33" y="26"/>
              </a:cxn>
              <a:cxn ang="0">
                <a:pos x="32" y="20"/>
              </a:cxn>
              <a:cxn ang="0">
                <a:pos x="37" y="20"/>
              </a:cxn>
              <a:cxn ang="0">
                <a:pos x="37" y="25"/>
              </a:cxn>
              <a:cxn ang="0">
                <a:pos x="39" y="25"/>
              </a:cxn>
              <a:cxn ang="0">
                <a:pos x="38" y="20"/>
              </a:cxn>
              <a:cxn ang="0">
                <a:pos x="43" y="19"/>
              </a:cxn>
              <a:cxn ang="0">
                <a:pos x="43" y="24"/>
              </a:cxn>
              <a:cxn ang="0">
                <a:pos x="60" y="12"/>
              </a:cxn>
              <a:cxn ang="0">
                <a:pos x="61" y="20"/>
              </a:cxn>
              <a:cxn ang="0">
                <a:pos x="54" y="24"/>
              </a:cxn>
              <a:cxn ang="0">
                <a:pos x="49" y="28"/>
              </a:cxn>
              <a:cxn ang="0">
                <a:pos x="49" y="28"/>
              </a:cxn>
              <a:cxn ang="0">
                <a:pos x="55" y="29"/>
              </a:cxn>
              <a:cxn ang="0">
                <a:pos x="63" y="32"/>
              </a:cxn>
              <a:cxn ang="0">
                <a:pos x="64" y="40"/>
              </a:cxn>
              <a:cxn ang="0">
                <a:pos x="44" y="32"/>
              </a:cxn>
            </a:cxnLst>
            <a:rect l="0" t="0" r="r" b="b"/>
            <a:pathLst>
              <a:path w="96" h="55">
                <a:moveTo>
                  <a:pt x="46" y="3"/>
                </a:moveTo>
                <a:cubicBezTo>
                  <a:pt x="19" y="6"/>
                  <a:pt x="0" y="32"/>
                  <a:pt x="0" y="32"/>
                </a:cubicBezTo>
                <a:cubicBezTo>
                  <a:pt x="0" y="32"/>
                  <a:pt x="24" y="55"/>
                  <a:pt x="51" y="52"/>
                </a:cubicBezTo>
                <a:cubicBezTo>
                  <a:pt x="77" y="49"/>
                  <a:pt x="96" y="23"/>
                  <a:pt x="96" y="23"/>
                </a:cubicBezTo>
                <a:cubicBezTo>
                  <a:pt x="96" y="23"/>
                  <a:pt x="72" y="0"/>
                  <a:pt x="46" y="3"/>
                </a:cubicBezTo>
                <a:moveTo>
                  <a:pt x="44" y="32"/>
                </a:moveTo>
                <a:cubicBezTo>
                  <a:pt x="45" y="37"/>
                  <a:pt x="45" y="37"/>
                  <a:pt x="45" y="37"/>
                </a:cubicBezTo>
                <a:cubicBezTo>
                  <a:pt x="41" y="38"/>
                  <a:pt x="41" y="38"/>
                  <a:pt x="41" y="38"/>
                </a:cubicBezTo>
                <a:cubicBezTo>
                  <a:pt x="40" y="32"/>
                  <a:pt x="40" y="32"/>
                  <a:pt x="40" y="32"/>
                </a:cubicBezTo>
                <a:cubicBezTo>
                  <a:pt x="38" y="32"/>
                  <a:pt x="38" y="32"/>
                  <a:pt x="38" y="32"/>
                </a:cubicBezTo>
                <a:cubicBezTo>
                  <a:pt x="39" y="38"/>
                  <a:pt x="39" y="38"/>
                  <a:pt x="39" y="38"/>
                </a:cubicBezTo>
                <a:cubicBezTo>
                  <a:pt x="35" y="39"/>
                  <a:pt x="35" y="39"/>
                  <a:pt x="35" y="39"/>
                </a:cubicBezTo>
                <a:cubicBezTo>
                  <a:pt x="34" y="33"/>
                  <a:pt x="34" y="33"/>
                  <a:pt x="34" y="33"/>
                </a:cubicBezTo>
                <a:cubicBezTo>
                  <a:pt x="31" y="33"/>
                  <a:pt x="31" y="33"/>
                  <a:pt x="31" y="33"/>
                </a:cubicBezTo>
                <a:cubicBezTo>
                  <a:pt x="30" y="26"/>
                  <a:pt x="30" y="26"/>
                  <a:pt x="30" y="26"/>
                </a:cubicBezTo>
                <a:cubicBezTo>
                  <a:pt x="33" y="26"/>
                  <a:pt x="33" y="26"/>
                  <a:pt x="33" y="26"/>
                </a:cubicBezTo>
                <a:cubicBezTo>
                  <a:pt x="32" y="20"/>
                  <a:pt x="32" y="20"/>
                  <a:pt x="32" y="20"/>
                </a:cubicBezTo>
                <a:cubicBezTo>
                  <a:pt x="37" y="20"/>
                  <a:pt x="37" y="20"/>
                  <a:pt x="37" y="20"/>
                </a:cubicBezTo>
                <a:cubicBezTo>
                  <a:pt x="37" y="25"/>
                  <a:pt x="37" y="25"/>
                  <a:pt x="37" y="25"/>
                </a:cubicBezTo>
                <a:cubicBezTo>
                  <a:pt x="39" y="25"/>
                  <a:pt x="39" y="25"/>
                  <a:pt x="39" y="25"/>
                </a:cubicBezTo>
                <a:cubicBezTo>
                  <a:pt x="38" y="20"/>
                  <a:pt x="38" y="20"/>
                  <a:pt x="38" y="20"/>
                </a:cubicBezTo>
                <a:cubicBezTo>
                  <a:pt x="43" y="19"/>
                  <a:pt x="43" y="19"/>
                  <a:pt x="43" y="19"/>
                </a:cubicBezTo>
                <a:cubicBezTo>
                  <a:pt x="43" y="24"/>
                  <a:pt x="43" y="24"/>
                  <a:pt x="43" y="24"/>
                </a:cubicBezTo>
                <a:cubicBezTo>
                  <a:pt x="60" y="12"/>
                  <a:pt x="60" y="12"/>
                  <a:pt x="60" y="12"/>
                </a:cubicBezTo>
                <a:cubicBezTo>
                  <a:pt x="61" y="20"/>
                  <a:pt x="61" y="20"/>
                  <a:pt x="61" y="20"/>
                </a:cubicBezTo>
                <a:cubicBezTo>
                  <a:pt x="54" y="24"/>
                  <a:pt x="54" y="24"/>
                  <a:pt x="54" y="24"/>
                </a:cubicBezTo>
                <a:cubicBezTo>
                  <a:pt x="52" y="26"/>
                  <a:pt x="51" y="27"/>
                  <a:pt x="49" y="28"/>
                </a:cubicBezTo>
                <a:cubicBezTo>
                  <a:pt x="49" y="28"/>
                  <a:pt x="49" y="28"/>
                  <a:pt x="49" y="28"/>
                </a:cubicBezTo>
                <a:cubicBezTo>
                  <a:pt x="51" y="28"/>
                  <a:pt x="53" y="29"/>
                  <a:pt x="55" y="29"/>
                </a:cubicBezTo>
                <a:cubicBezTo>
                  <a:pt x="63" y="32"/>
                  <a:pt x="63" y="32"/>
                  <a:pt x="63" y="32"/>
                </a:cubicBezTo>
                <a:cubicBezTo>
                  <a:pt x="64" y="40"/>
                  <a:pt x="64" y="40"/>
                  <a:pt x="64" y="40"/>
                </a:cubicBezTo>
                <a:cubicBezTo>
                  <a:pt x="44" y="32"/>
                  <a:pt x="44" y="32"/>
                  <a:pt x="44" y="32"/>
                </a:cubicBezTo>
              </a:path>
            </a:pathLst>
          </a:custGeom>
          <a:solidFill>
            <a:schemeClr val="bg1"/>
          </a:solidFill>
          <a:ln w="9525">
            <a:noFill/>
            <a:round/>
            <a:headEnd/>
            <a:tailEnd/>
          </a:ln>
        </p:spPr>
        <p:txBody>
          <a:bodyPr anchor="ctr"/>
          <a:lstStyle/>
          <a:p>
            <a:pPr algn="ctr"/>
            <a:endParaRPr/>
          </a:p>
        </p:txBody>
      </p:sp>
      <p:sp>
        <p:nvSpPr>
          <p:cNvPr id="76" name="í$ḻíḍê">
            <a:extLst>
              <a:ext uri="{FF2B5EF4-FFF2-40B4-BE49-F238E27FC236}">
                <a16:creationId xmlns:a16="http://schemas.microsoft.com/office/drawing/2014/main" id="{2C6B6E67-8DEC-4B64-A882-9D5CA357CC37}"/>
              </a:ext>
            </a:extLst>
          </p:cNvPr>
          <p:cNvSpPr>
            <a:spLocks/>
          </p:cNvSpPr>
          <p:nvPr/>
        </p:nvSpPr>
        <p:spPr bwMode="auto">
          <a:xfrm>
            <a:off x="5477067" y="2867216"/>
            <a:ext cx="152400" cy="99484"/>
          </a:xfrm>
          <a:custGeom>
            <a:avLst/>
            <a:gdLst/>
            <a:ahLst/>
            <a:cxnLst>
              <a:cxn ang="0">
                <a:pos x="37" y="5"/>
              </a:cxn>
              <a:cxn ang="0">
                <a:pos x="0" y="13"/>
              </a:cxn>
              <a:cxn ang="0">
                <a:pos x="29" y="39"/>
              </a:cxn>
              <a:cxn ang="0">
                <a:pos x="66" y="30"/>
              </a:cxn>
              <a:cxn ang="0">
                <a:pos x="37" y="5"/>
              </a:cxn>
              <a:cxn ang="0">
                <a:pos x="46" y="20"/>
              </a:cxn>
              <a:cxn ang="0">
                <a:pos x="36" y="27"/>
              </a:cxn>
              <a:cxn ang="0">
                <a:pos x="36" y="30"/>
              </a:cxn>
              <a:cxn ang="0">
                <a:pos x="33" y="30"/>
              </a:cxn>
              <a:cxn ang="0">
                <a:pos x="34" y="27"/>
              </a:cxn>
              <a:cxn ang="0">
                <a:pos x="33" y="27"/>
              </a:cxn>
              <a:cxn ang="0">
                <a:pos x="32" y="27"/>
              </a:cxn>
              <a:cxn ang="0">
                <a:pos x="31" y="29"/>
              </a:cxn>
              <a:cxn ang="0">
                <a:pos x="29" y="29"/>
              </a:cxn>
              <a:cxn ang="0">
                <a:pos x="29" y="26"/>
              </a:cxn>
              <a:cxn ang="0">
                <a:pos x="23" y="15"/>
              </a:cxn>
              <a:cxn ang="0">
                <a:pos x="24" y="12"/>
              </a:cxn>
              <a:cxn ang="0">
                <a:pos x="28" y="13"/>
              </a:cxn>
              <a:cxn ang="0">
                <a:pos x="27" y="15"/>
              </a:cxn>
              <a:cxn ang="0">
                <a:pos x="30" y="21"/>
              </a:cxn>
              <a:cxn ang="0">
                <a:pos x="32" y="13"/>
              </a:cxn>
              <a:cxn ang="0">
                <a:pos x="34" y="14"/>
              </a:cxn>
              <a:cxn ang="0">
                <a:pos x="33" y="22"/>
              </a:cxn>
              <a:cxn ang="0">
                <a:pos x="34" y="23"/>
              </a:cxn>
              <a:cxn ang="0">
                <a:pos x="34" y="23"/>
              </a:cxn>
              <a:cxn ang="0">
                <a:pos x="36" y="14"/>
              </a:cxn>
              <a:cxn ang="0">
                <a:pos x="39" y="15"/>
              </a:cxn>
              <a:cxn ang="0">
                <a:pos x="37" y="23"/>
              </a:cxn>
              <a:cxn ang="0">
                <a:pos x="42" y="18"/>
              </a:cxn>
              <a:cxn ang="0">
                <a:pos x="42" y="16"/>
              </a:cxn>
              <a:cxn ang="0">
                <a:pos x="47" y="16"/>
              </a:cxn>
              <a:cxn ang="0">
                <a:pos x="46" y="20"/>
              </a:cxn>
            </a:cxnLst>
            <a:rect l="0" t="0" r="r" b="b"/>
            <a:pathLst>
              <a:path w="66" h="43">
                <a:moveTo>
                  <a:pt x="37" y="5"/>
                </a:moveTo>
                <a:cubicBezTo>
                  <a:pt x="19" y="0"/>
                  <a:pt x="0" y="13"/>
                  <a:pt x="0" y="13"/>
                </a:cubicBezTo>
                <a:cubicBezTo>
                  <a:pt x="0" y="13"/>
                  <a:pt x="11" y="34"/>
                  <a:pt x="29" y="39"/>
                </a:cubicBezTo>
                <a:cubicBezTo>
                  <a:pt x="47" y="43"/>
                  <a:pt x="66" y="30"/>
                  <a:pt x="66" y="30"/>
                </a:cubicBezTo>
                <a:cubicBezTo>
                  <a:pt x="66" y="30"/>
                  <a:pt x="56" y="9"/>
                  <a:pt x="37" y="5"/>
                </a:cubicBezTo>
                <a:moveTo>
                  <a:pt x="46" y="20"/>
                </a:moveTo>
                <a:cubicBezTo>
                  <a:pt x="45" y="25"/>
                  <a:pt x="41" y="27"/>
                  <a:pt x="36" y="27"/>
                </a:cubicBezTo>
                <a:cubicBezTo>
                  <a:pt x="36" y="30"/>
                  <a:pt x="36" y="30"/>
                  <a:pt x="36" y="30"/>
                </a:cubicBezTo>
                <a:cubicBezTo>
                  <a:pt x="33" y="30"/>
                  <a:pt x="33" y="30"/>
                  <a:pt x="33" y="30"/>
                </a:cubicBezTo>
                <a:cubicBezTo>
                  <a:pt x="34" y="27"/>
                  <a:pt x="34" y="27"/>
                  <a:pt x="34" y="27"/>
                </a:cubicBezTo>
                <a:cubicBezTo>
                  <a:pt x="33" y="27"/>
                  <a:pt x="33" y="27"/>
                  <a:pt x="33" y="27"/>
                </a:cubicBezTo>
                <a:cubicBezTo>
                  <a:pt x="33" y="27"/>
                  <a:pt x="32" y="27"/>
                  <a:pt x="32" y="27"/>
                </a:cubicBezTo>
                <a:cubicBezTo>
                  <a:pt x="31" y="29"/>
                  <a:pt x="31" y="29"/>
                  <a:pt x="31" y="29"/>
                </a:cubicBezTo>
                <a:cubicBezTo>
                  <a:pt x="29" y="29"/>
                  <a:pt x="29" y="29"/>
                  <a:pt x="29" y="29"/>
                </a:cubicBezTo>
                <a:cubicBezTo>
                  <a:pt x="29" y="26"/>
                  <a:pt x="29" y="26"/>
                  <a:pt x="29" y="26"/>
                </a:cubicBezTo>
                <a:cubicBezTo>
                  <a:pt x="24" y="23"/>
                  <a:pt x="22" y="19"/>
                  <a:pt x="23" y="15"/>
                </a:cubicBezTo>
                <a:cubicBezTo>
                  <a:pt x="23" y="13"/>
                  <a:pt x="23" y="13"/>
                  <a:pt x="24" y="12"/>
                </a:cubicBezTo>
                <a:cubicBezTo>
                  <a:pt x="28" y="13"/>
                  <a:pt x="28" y="13"/>
                  <a:pt x="28" y="13"/>
                </a:cubicBezTo>
                <a:cubicBezTo>
                  <a:pt x="28" y="13"/>
                  <a:pt x="27" y="14"/>
                  <a:pt x="27" y="15"/>
                </a:cubicBezTo>
                <a:cubicBezTo>
                  <a:pt x="27" y="18"/>
                  <a:pt x="28" y="20"/>
                  <a:pt x="30" y="21"/>
                </a:cubicBezTo>
                <a:cubicBezTo>
                  <a:pt x="32" y="13"/>
                  <a:pt x="32" y="13"/>
                  <a:pt x="32" y="13"/>
                </a:cubicBezTo>
                <a:cubicBezTo>
                  <a:pt x="34" y="14"/>
                  <a:pt x="34" y="14"/>
                  <a:pt x="34" y="14"/>
                </a:cubicBezTo>
                <a:cubicBezTo>
                  <a:pt x="33" y="22"/>
                  <a:pt x="33" y="22"/>
                  <a:pt x="33" y="22"/>
                </a:cubicBezTo>
                <a:cubicBezTo>
                  <a:pt x="34" y="23"/>
                  <a:pt x="34" y="23"/>
                  <a:pt x="34" y="23"/>
                </a:cubicBezTo>
                <a:cubicBezTo>
                  <a:pt x="34" y="23"/>
                  <a:pt x="34" y="23"/>
                  <a:pt x="34" y="23"/>
                </a:cubicBezTo>
                <a:cubicBezTo>
                  <a:pt x="36" y="14"/>
                  <a:pt x="36" y="14"/>
                  <a:pt x="36" y="14"/>
                </a:cubicBezTo>
                <a:cubicBezTo>
                  <a:pt x="39" y="15"/>
                  <a:pt x="39" y="15"/>
                  <a:pt x="39" y="15"/>
                </a:cubicBezTo>
                <a:cubicBezTo>
                  <a:pt x="37" y="23"/>
                  <a:pt x="37" y="23"/>
                  <a:pt x="37" y="23"/>
                </a:cubicBezTo>
                <a:cubicBezTo>
                  <a:pt x="40" y="22"/>
                  <a:pt x="42" y="21"/>
                  <a:pt x="42" y="18"/>
                </a:cubicBezTo>
                <a:cubicBezTo>
                  <a:pt x="42" y="17"/>
                  <a:pt x="42" y="16"/>
                  <a:pt x="42" y="16"/>
                </a:cubicBezTo>
                <a:cubicBezTo>
                  <a:pt x="47" y="16"/>
                  <a:pt x="47" y="16"/>
                  <a:pt x="47" y="16"/>
                </a:cubicBezTo>
                <a:cubicBezTo>
                  <a:pt x="47" y="17"/>
                  <a:pt x="47" y="18"/>
                  <a:pt x="46" y="20"/>
                </a:cubicBezTo>
              </a:path>
            </a:pathLst>
          </a:custGeom>
          <a:solidFill>
            <a:schemeClr val="bg1"/>
          </a:solidFill>
          <a:ln w="9525">
            <a:noFill/>
            <a:round/>
            <a:headEnd/>
            <a:tailEnd/>
          </a:ln>
        </p:spPr>
        <p:txBody>
          <a:bodyPr anchor="ctr"/>
          <a:lstStyle/>
          <a:p>
            <a:pPr algn="ctr"/>
            <a:endParaRPr/>
          </a:p>
        </p:txBody>
      </p:sp>
      <p:sp>
        <p:nvSpPr>
          <p:cNvPr id="77" name="išḻîḑé">
            <a:extLst>
              <a:ext uri="{FF2B5EF4-FFF2-40B4-BE49-F238E27FC236}">
                <a16:creationId xmlns:a16="http://schemas.microsoft.com/office/drawing/2014/main" id="{E3C6DCFC-0C08-4D71-8913-56A93BAE6610}"/>
              </a:ext>
            </a:extLst>
          </p:cNvPr>
          <p:cNvSpPr>
            <a:spLocks/>
          </p:cNvSpPr>
          <p:nvPr/>
        </p:nvSpPr>
        <p:spPr bwMode="auto">
          <a:xfrm>
            <a:off x="5570200" y="2704232"/>
            <a:ext cx="165100" cy="182033"/>
          </a:xfrm>
          <a:custGeom>
            <a:avLst/>
            <a:gdLst/>
            <a:ahLst/>
            <a:cxnLst>
              <a:cxn ang="0">
                <a:pos x="56" y="26"/>
              </a:cxn>
              <a:cxn ang="0">
                <a:pos x="8" y="0"/>
              </a:cxn>
              <a:cxn ang="0">
                <a:pos x="15" y="54"/>
              </a:cxn>
              <a:cxn ang="0">
                <a:pos x="62" y="79"/>
              </a:cxn>
              <a:cxn ang="0">
                <a:pos x="56" y="26"/>
              </a:cxn>
              <a:cxn ang="0">
                <a:pos x="50" y="54"/>
              </a:cxn>
              <a:cxn ang="0">
                <a:pos x="46" y="57"/>
              </a:cxn>
              <a:cxn ang="0">
                <a:pos x="43" y="53"/>
              </a:cxn>
              <a:cxn ang="0">
                <a:pos x="35" y="56"/>
              </a:cxn>
              <a:cxn ang="0">
                <a:pos x="33" y="50"/>
              </a:cxn>
              <a:cxn ang="0">
                <a:pos x="41" y="47"/>
              </a:cxn>
              <a:cxn ang="0">
                <a:pos x="43" y="42"/>
              </a:cxn>
              <a:cxn ang="0">
                <a:pos x="36" y="41"/>
              </a:cxn>
              <a:cxn ang="0">
                <a:pos x="23" y="39"/>
              </a:cxn>
              <a:cxn ang="0">
                <a:pos x="25" y="26"/>
              </a:cxn>
              <a:cxn ang="0">
                <a:pos x="22" y="22"/>
              </a:cxn>
              <a:cxn ang="0">
                <a:pos x="26" y="20"/>
              </a:cxn>
              <a:cxn ang="0">
                <a:pos x="29" y="23"/>
              </a:cxn>
              <a:cxn ang="0">
                <a:pos x="36" y="20"/>
              </a:cxn>
              <a:cxn ang="0">
                <a:pos x="38" y="26"/>
              </a:cxn>
              <a:cxn ang="0">
                <a:pos x="31" y="29"/>
              </a:cxn>
              <a:cxn ang="0">
                <a:pos x="29" y="34"/>
              </a:cxn>
              <a:cxn ang="0">
                <a:pos x="37" y="34"/>
              </a:cxn>
              <a:cxn ang="0">
                <a:pos x="49" y="37"/>
              </a:cxn>
              <a:cxn ang="0">
                <a:pos x="47" y="50"/>
              </a:cxn>
              <a:cxn ang="0">
                <a:pos x="50" y="54"/>
              </a:cxn>
            </a:cxnLst>
            <a:rect l="0" t="0" r="r" b="b"/>
            <a:pathLst>
              <a:path w="71" h="79">
                <a:moveTo>
                  <a:pt x="56" y="26"/>
                </a:moveTo>
                <a:cubicBezTo>
                  <a:pt x="41" y="4"/>
                  <a:pt x="8" y="0"/>
                  <a:pt x="8" y="0"/>
                </a:cubicBezTo>
                <a:cubicBezTo>
                  <a:pt x="8" y="0"/>
                  <a:pt x="0" y="32"/>
                  <a:pt x="15" y="54"/>
                </a:cubicBezTo>
                <a:cubicBezTo>
                  <a:pt x="30" y="76"/>
                  <a:pt x="62" y="79"/>
                  <a:pt x="62" y="79"/>
                </a:cubicBezTo>
                <a:cubicBezTo>
                  <a:pt x="62" y="79"/>
                  <a:pt x="71" y="48"/>
                  <a:pt x="56" y="26"/>
                </a:cubicBezTo>
                <a:moveTo>
                  <a:pt x="50" y="54"/>
                </a:moveTo>
                <a:cubicBezTo>
                  <a:pt x="46" y="57"/>
                  <a:pt x="46" y="57"/>
                  <a:pt x="46" y="57"/>
                </a:cubicBezTo>
                <a:cubicBezTo>
                  <a:pt x="43" y="53"/>
                  <a:pt x="43" y="53"/>
                  <a:pt x="43" y="53"/>
                </a:cubicBezTo>
                <a:cubicBezTo>
                  <a:pt x="40" y="54"/>
                  <a:pt x="37" y="56"/>
                  <a:pt x="35" y="56"/>
                </a:cubicBezTo>
                <a:cubicBezTo>
                  <a:pt x="33" y="50"/>
                  <a:pt x="33" y="50"/>
                  <a:pt x="33" y="50"/>
                </a:cubicBezTo>
                <a:cubicBezTo>
                  <a:pt x="35" y="50"/>
                  <a:pt x="38" y="49"/>
                  <a:pt x="41" y="47"/>
                </a:cubicBezTo>
                <a:cubicBezTo>
                  <a:pt x="43" y="45"/>
                  <a:pt x="44" y="43"/>
                  <a:pt x="43" y="42"/>
                </a:cubicBezTo>
                <a:cubicBezTo>
                  <a:pt x="42" y="40"/>
                  <a:pt x="40" y="40"/>
                  <a:pt x="36" y="41"/>
                </a:cubicBezTo>
                <a:cubicBezTo>
                  <a:pt x="31" y="43"/>
                  <a:pt x="26" y="43"/>
                  <a:pt x="23" y="39"/>
                </a:cubicBezTo>
                <a:cubicBezTo>
                  <a:pt x="21" y="35"/>
                  <a:pt x="21" y="30"/>
                  <a:pt x="25" y="26"/>
                </a:cubicBezTo>
                <a:cubicBezTo>
                  <a:pt x="22" y="22"/>
                  <a:pt x="22" y="22"/>
                  <a:pt x="22" y="22"/>
                </a:cubicBezTo>
                <a:cubicBezTo>
                  <a:pt x="26" y="20"/>
                  <a:pt x="26" y="20"/>
                  <a:pt x="26" y="20"/>
                </a:cubicBezTo>
                <a:cubicBezTo>
                  <a:pt x="29" y="23"/>
                  <a:pt x="29" y="23"/>
                  <a:pt x="29" y="23"/>
                </a:cubicBezTo>
                <a:cubicBezTo>
                  <a:pt x="32" y="21"/>
                  <a:pt x="34" y="21"/>
                  <a:pt x="36" y="20"/>
                </a:cubicBezTo>
                <a:cubicBezTo>
                  <a:pt x="38" y="26"/>
                  <a:pt x="38" y="26"/>
                  <a:pt x="38" y="26"/>
                </a:cubicBezTo>
                <a:cubicBezTo>
                  <a:pt x="37" y="26"/>
                  <a:pt x="34" y="27"/>
                  <a:pt x="31" y="29"/>
                </a:cubicBezTo>
                <a:cubicBezTo>
                  <a:pt x="28" y="31"/>
                  <a:pt x="28" y="32"/>
                  <a:pt x="29" y="34"/>
                </a:cubicBezTo>
                <a:cubicBezTo>
                  <a:pt x="30" y="35"/>
                  <a:pt x="32" y="35"/>
                  <a:pt x="37" y="34"/>
                </a:cubicBezTo>
                <a:cubicBezTo>
                  <a:pt x="43" y="32"/>
                  <a:pt x="46" y="33"/>
                  <a:pt x="49" y="37"/>
                </a:cubicBezTo>
                <a:cubicBezTo>
                  <a:pt x="52" y="40"/>
                  <a:pt x="51" y="45"/>
                  <a:pt x="47" y="50"/>
                </a:cubicBezTo>
                <a:cubicBezTo>
                  <a:pt x="50" y="54"/>
                  <a:pt x="50" y="54"/>
                  <a:pt x="50" y="54"/>
                </a:cubicBezTo>
              </a:path>
            </a:pathLst>
          </a:custGeom>
          <a:solidFill>
            <a:schemeClr val="bg1"/>
          </a:solidFill>
          <a:ln w="9525">
            <a:noFill/>
            <a:round/>
            <a:headEnd/>
            <a:tailEnd/>
          </a:ln>
        </p:spPr>
        <p:txBody>
          <a:bodyPr anchor="ctr"/>
          <a:lstStyle/>
          <a:p>
            <a:pPr algn="ctr"/>
            <a:endParaRPr/>
          </a:p>
        </p:txBody>
      </p:sp>
      <p:sp>
        <p:nvSpPr>
          <p:cNvPr id="78" name="îṧļîďe">
            <a:extLst>
              <a:ext uri="{FF2B5EF4-FFF2-40B4-BE49-F238E27FC236}">
                <a16:creationId xmlns:a16="http://schemas.microsoft.com/office/drawing/2014/main" id="{221014FC-32CB-49B0-9165-D31CBEB604C4}"/>
              </a:ext>
            </a:extLst>
          </p:cNvPr>
          <p:cNvSpPr>
            <a:spLocks/>
          </p:cNvSpPr>
          <p:nvPr/>
        </p:nvSpPr>
        <p:spPr bwMode="auto">
          <a:xfrm>
            <a:off x="5822083" y="2795249"/>
            <a:ext cx="127000" cy="120651"/>
          </a:xfrm>
          <a:custGeom>
            <a:avLst/>
            <a:gdLst/>
            <a:ahLst/>
            <a:cxnLst>
              <a:cxn ang="0">
                <a:pos x="17" y="11"/>
              </a:cxn>
              <a:cxn ang="0">
                <a:pos x="0" y="47"/>
              </a:cxn>
              <a:cxn ang="0">
                <a:pos x="38" y="40"/>
              </a:cxn>
              <a:cxn ang="0">
                <a:pos x="55" y="5"/>
              </a:cxn>
              <a:cxn ang="0">
                <a:pos x="17" y="11"/>
              </a:cxn>
              <a:cxn ang="0">
                <a:pos x="36" y="26"/>
              </a:cxn>
              <a:cxn ang="0">
                <a:pos x="33" y="21"/>
              </a:cxn>
              <a:cxn ang="0">
                <a:pos x="30" y="20"/>
              </a:cxn>
              <a:cxn ang="0">
                <a:pos x="31" y="26"/>
              </a:cxn>
              <a:cxn ang="0">
                <a:pos x="30" y="35"/>
              </a:cxn>
              <a:cxn ang="0">
                <a:pos x="21" y="35"/>
              </a:cxn>
              <a:cxn ang="0">
                <a:pos x="18" y="38"/>
              </a:cxn>
              <a:cxn ang="0">
                <a:pos x="15" y="36"/>
              </a:cxn>
              <a:cxn ang="0">
                <a:pos x="18" y="33"/>
              </a:cxn>
              <a:cxn ang="0">
                <a:pos x="14" y="28"/>
              </a:cxn>
              <a:cxn ang="0">
                <a:pos x="18" y="25"/>
              </a:cxn>
              <a:cxn ang="0">
                <a:pos x="22" y="31"/>
              </a:cxn>
              <a:cxn ang="0">
                <a:pos x="26" y="32"/>
              </a:cxn>
              <a:cxn ang="0">
                <a:pos x="25" y="26"/>
              </a:cxn>
              <a:cxn ang="0">
                <a:pos x="25" y="17"/>
              </a:cxn>
              <a:cxn ang="0">
                <a:pos x="34" y="17"/>
              </a:cxn>
              <a:cxn ang="0">
                <a:pos x="37" y="14"/>
              </a:cxn>
              <a:cxn ang="0">
                <a:pos x="39" y="17"/>
              </a:cxn>
              <a:cxn ang="0">
                <a:pos x="37" y="19"/>
              </a:cxn>
              <a:cxn ang="0">
                <a:pos x="40" y="24"/>
              </a:cxn>
              <a:cxn ang="0">
                <a:pos x="36" y="26"/>
              </a:cxn>
            </a:cxnLst>
            <a:rect l="0" t="0" r="r" b="b"/>
            <a:pathLst>
              <a:path w="55" h="52">
                <a:moveTo>
                  <a:pt x="17" y="11"/>
                </a:moveTo>
                <a:cubicBezTo>
                  <a:pt x="2" y="23"/>
                  <a:pt x="0" y="47"/>
                  <a:pt x="0" y="47"/>
                </a:cubicBezTo>
                <a:cubicBezTo>
                  <a:pt x="0" y="47"/>
                  <a:pt x="23" y="52"/>
                  <a:pt x="38" y="40"/>
                </a:cubicBezTo>
                <a:cubicBezTo>
                  <a:pt x="54" y="28"/>
                  <a:pt x="55" y="5"/>
                  <a:pt x="55" y="5"/>
                </a:cubicBezTo>
                <a:cubicBezTo>
                  <a:pt x="55" y="5"/>
                  <a:pt x="32" y="0"/>
                  <a:pt x="17" y="11"/>
                </a:cubicBezTo>
                <a:moveTo>
                  <a:pt x="36" y="26"/>
                </a:moveTo>
                <a:cubicBezTo>
                  <a:pt x="36" y="25"/>
                  <a:pt x="35" y="23"/>
                  <a:pt x="33" y="21"/>
                </a:cubicBezTo>
                <a:cubicBezTo>
                  <a:pt x="32" y="20"/>
                  <a:pt x="30" y="20"/>
                  <a:pt x="30" y="20"/>
                </a:cubicBezTo>
                <a:cubicBezTo>
                  <a:pt x="29" y="21"/>
                  <a:pt x="29" y="23"/>
                  <a:pt x="31" y="26"/>
                </a:cubicBezTo>
                <a:cubicBezTo>
                  <a:pt x="33" y="30"/>
                  <a:pt x="32" y="33"/>
                  <a:pt x="30" y="35"/>
                </a:cubicBezTo>
                <a:cubicBezTo>
                  <a:pt x="28" y="38"/>
                  <a:pt x="24" y="38"/>
                  <a:pt x="21" y="35"/>
                </a:cubicBezTo>
                <a:cubicBezTo>
                  <a:pt x="18" y="38"/>
                  <a:pt x="18" y="38"/>
                  <a:pt x="18" y="38"/>
                </a:cubicBezTo>
                <a:cubicBezTo>
                  <a:pt x="15" y="36"/>
                  <a:pt x="15" y="36"/>
                  <a:pt x="15" y="36"/>
                </a:cubicBezTo>
                <a:cubicBezTo>
                  <a:pt x="18" y="33"/>
                  <a:pt x="18" y="33"/>
                  <a:pt x="18" y="33"/>
                </a:cubicBezTo>
                <a:cubicBezTo>
                  <a:pt x="16" y="31"/>
                  <a:pt x="15" y="29"/>
                  <a:pt x="14" y="28"/>
                </a:cubicBezTo>
                <a:cubicBezTo>
                  <a:pt x="18" y="25"/>
                  <a:pt x="18" y="25"/>
                  <a:pt x="18" y="25"/>
                </a:cubicBezTo>
                <a:cubicBezTo>
                  <a:pt x="19" y="27"/>
                  <a:pt x="20" y="29"/>
                  <a:pt x="22" y="31"/>
                </a:cubicBezTo>
                <a:cubicBezTo>
                  <a:pt x="23" y="32"/>
                  <a:pt x="25" y="33"/>
                  <a:pt x="26" y="32"/>
                </a:cubicBezTo>
                <a:cubicBezTo>
                  <a:pt x="27" y="31"/>
                  <a:pt x="26" y="29"/>
                  <a:pt x="25" y="26"/>
                </a:cubicBezTo>
                <a:cubicBezTo>
                  <a:pt x="23" y="23"/>
                  <a:pt x="23" y="20"/>
                  <a:pt x="25" y="17"/>
                </a:cubicBezTo>
                <a:cubicBezTo>
                  <a:pt x="27" y="15"/>
                  <a:pt x="31" y="14"/>
                  <a:pt x="34" y="17"/>
                </a:cubicBezTo>
                <a:cubicBezTo>
                  <a:pt x="37" y="14"/>
                  <a:pt x="37" y="14"/>
                  <a:pt x="37" y="14"/>
                </a:cubicBezTo>
                <a:cubicBezTo>
                  <a:pt x="39" y="17"/>
                  <a:pt x="39" y="17"/>
                  <a:pt x="39" y="17"/>
                </a:cubicBezTo>
                <a:cubicBezTo>
                  <a:pt x="37" y="19"/>
                  <a:pt x="37" y="19"/>
                  <a:pt x="37" y="19"/>
                </a:cubicBezTo>
                <a:cubicBezTo>
                  <a:pt x="39" y="21"/>
                  <a:pt x="40" y="22"/>
                  <a:pt x="40" y="24"/>
                </a:cubicBezTo>
                <a:cubicBezTo>
                  <a:pt x="36" y="26"/>
                  <a:pt x="36" y="26"/>
                  <a:pt x="36" y="26"/>
                </a:cubicBezTo>
              </a:path>
            </a:pathLst>
          </a:custGeom>
          <a:solidFill>
            <a:schemeClr val="bg1"/>
          </a:solidFill>
          <a:ln w="9525">
            <a:noFill/>
            <a:round/>
            <a:headEnd/>
            <a:tailEnd/>
          </a:ln>
        </p:spPr>
        <p:txBody>
          <a:bodyPr anchor="ctr"/>
          <a:lstStyle/>
          <a:p>
            <a:pPr algn="ctr"/>
            <a:endParaRPr/>
          </a:p>
        </p:txBody>
      </p:sp>
      <p:sp>
        <p:nvSpPr>
          <p:cNvPr id="79" name="ïś1ïdè">
            <a:extLst>
              <a:ext uri="{FF2B5EF4-FFF2-40B4-BE49-F238E27FC236}">
                <a16:creationId xmlns:a16="http://schemas.microsoft.com/office/drawing/2014/main" id="{F5EBD236-5A87-43BC-BCCC-9D0D4769E872}"/>
              </a:ext>
            </a:extLst>
          </p:cNvPr>
          <p:cNvSpPr>
            <a:spLocks/>
          </p:cNvSpPr>
          <p:nvPr/>
        </p:nvSpPr>
        <p:spPr bwMode="auto">
          <a:xfrm>
            <a:off x="5502467" y="2968816"/>
            <a:ext cx="177799" cy="114300"/>
          </a:xfrm>
          <a:custGeom>
            <a:avLst/>
            <a:gdLst/>
            <a:ahLst/>
            <a:cxnLst>
              <a:cxn ang="0">
                <a:pos x="34" y="5"/>
              </a:cxn>
              <a:cxn ang="0">
                <a:pos x="0" y="33"/>
              </a:cxn>
              <a:cxn ang="0">
                <a:pos x="43" y="44"/>
              </a:cxn>
              <a:cxn ang="0">
                <a:pos x="77" y="16"/>
              </a:cxn>
              <a:cxn ang="0">
                <a:pos x="34" y="5"/>
              </a:cxn>
              <a:cxn ang="0">
                <a:pos x="52" y="30"/>
              </a:cxn>
              <a:cxn ang="0">
                <a:pos x="47" y="31"/>
              </a:cxn>
              <a:cxn ang="0">
                <a:pos x="46" y="23"/>
              </a:cxn>
              <a:cxn ang="0">
                <a:pos x="42" y="20"/>
              </a:cxn>
              <a:cxn ang="0">
                <a:pos x="40" y="26"/>
              </a:cxn>
              <a:cxn ang="0">
                <a:pos x="35" y="36"/>
              </a:cxn>
              <a:cxn ang="0">
                <a:pos x="25" y="32"/>
              </a:cxn>
              <a:cxn ang="0">
                <a:pos x="21" y="33"/>
              </a:cxn>
              <a:cxn ang="0">
                <a:pos x="19" y="29"/>
              </a:cxn>
              <a:cxn ang="0">
                <a:pos x="23" y="28"/>
              </a:cxn>
              <a:cxn ang="0">
                <a:pos x="22" y="21"/>
              </a:cxn>
              <a:cxn ang="0">
                <a:pos x="28" y="21"/>
              </a:cxn>
              <a:cxn ang="0">
                <a:pos x="28" y="27"/>
              </a:cxn>
              <a:cxn ang="0">
                <a:pos x="32" y="30"/>
              </a:cxn>
              <a:cxn ang="0">
                <a:pos x="34" y="24"/>
              </a:cxn>
              <a:cxn ang="0">
                <a:pos x="39" y="14"/>
              </a:cxn>
              <a:cxn ang="0">
                <a:pos x="50" y="18"/>
              </a:cxn>
              <a:cxn ang="0">
                <a:pos x="54" y="17"/>
              </a:cxn>
              <a:cxn ang="0">
                <a:pos x="56" y="21"/>
              </a:cxn>
              <a:cxn ang="0">
                <a:pos x="52" y="22"/>
              </a:cxn>
              <a:cxn ang="0">
                <a:pos x="52" y="30"/>
              </a:cxn>
            </a:cxnLst>
            <a:rect l="0" t="0" r="r" b="b"/>
            <a:pathLst>
              <a:path w="77" h="49">
                <a:moveTo>
                  <a:pt x="34" y="5"/>
                </a:moveTo>
                <a:cubicBezTo>
                  <a:pt x="13" y="10"/>
                  <a:pt x="0" y="33"/>
                  <a:pt x="0" y="33"/>
                </a:cubicBezTo>
                <a:cubicBezTo>
                  <a:pt x="0" y="33"/>
                  <a:pt x="22" y="49"/>
                  <a:pt x="43" y="44"/>
                </a:cubicBezTo>
                <a:cubicBezTo>
                  <a:pt x="64" y="39"/>
                  <a:pt x="77" y="16"/>
                  <a:pt x="77" y="16"/>
                </a:cubicBezTo>
                <a:cubicBezTo>
                  <a:pt x="77" y="16"/>
                  <a:pt x="55" y="0"/>
                  <a:pt x="34" y="5"/>
                </a:cubicBezTo>
                <a:moveTo>
                  <a:pt x="52" y="30"/>
                </a:moveTo>
                <a:cubicBezTo>
                  <a:pt x="47" y="31"/>
                  <a:pt x="47" y="31"/>
                  <a:pt x="47" y="31"/>
                </a:cubicBezTo>
                <a:cubicBezTo>
                  <a:pt x="47" y="29"/>
                  <a:pt x="47" y="26"/>
                  <a:pt x="46" y="23"/>
                </a:cubicBezTo>
                <a:cubicBezTo>
                  <a:pt x="45" y="21"/>
                  <a:pt x="44" y="19"/>
                  <a:pt x="42" y="20"/>
                </a:cubicBezTo>
                <a:cubicBezTo>
                  <a:pt x="41" y="21"/>
                  <a:pt x="40" y="22"/>
                  <a:pt x="40" y="26"/>
                </a:cubicBezTo>
                <a:cubicBezTo>
                  <a:pt x="40" y="31"/>
                  <a:pt x="39" y="35"/>
                  <a:pt x="35" y="36"/>
                </a:cubicBezTo>
                <a:cubicBezTo>
                  <a:pt x="31" y="38"/>
                  <a:pt x="28" y="36"/>
                  <a:pt x="25" y="32"/>
                </a:cubicBezTo>
                <a:cubicBezTo>
                  <a:pt x="21" y="33"/>
                  <a:pt x="21" y="33"/>
                  <a:pt x="21" y="33"/>
                </a:cubicBezTo>
                <a:cubicBezTo>
                  <a:pt x="19" y="29"/>
                  <a:pt x="19" y="29"/>
                  <a:pt x="19" y="29"/>
                </a:cubicBezTo>
                <a:cubicBezTo>
                  <a:pt x="23" y="28"/>
                  <a:pt x="23" y="28"/>
                  <a:pt x="23" y="28"/>
                </a:cubicBezTo>
                <a:cubicBezTo>
                  <a:pt x="22" y="25"/>
                  <a:pt x="22" y="23"/>
                  <a:pt x="22" y="21"/>
                </a:cubicBezTo>
                <a:cubicBezTo>
                  <a:pt x="28" y="21"/>
                  <a:pt x="28" y="21"/>
                  <a:pt x="28" y="21"/>
                </a:cubicBezTo>
                <a:cubicBezTo>
                  <a:pt x="28" y="22"/>
                  <a:pt x="27" y="24"/>
                  <a:pt x="28" y="27"/>
                </a:cubicBezTo>
                <a:cubicBezTo>
                  <a:pt x="29" y="30"/>
                  <a:pt x="31" y="30"/>
                  <a:pt x="32" y="30"/>
                </a:cubicBezTo>
                <a:cubicBezTo>
                  <a:pt x="33" y="29"/>
                  <a:pt x="34" y="28"/>
                  <a:pt x="34" y="24"/>
                </a:cubicBezTo>
                <a:cubicBezTo>
                  <a:pt x="34" y="18"/>
                  <a:pt x="35" y="15"/>
                  <a:pt x="39" y="14"/>
                </a:cubicBezTo>
                <a:cubicBezTo>
                  <a:pt x="43" y="12"/>
                  <a:pt x="47" y="14"/>
                  <a:pt x="50" y="18"/>
                </a:cubicBezTo>
                <a:cubicBezTo>
                  <a:pt x="54" y="17"/>
                  <a:pt x="54" y="17"/>
                  <a:pt x="54" y="17"/>
                </a:cubicBezTo>
                <a:cubicBezTo>
                  <a:pt x="56" y="21"/>
                  <a:pt x="56" y="21"/>
                  <a:pt x="56" y="21"/>
                </a:cubicBezTo>
                <a:cubicBezTo>
                  <a:pt x="52" y="22"/>
                  <a:pt x="52" y="22"/>
                  <a:pt x="52" y="22"/>
                </a:cubicBezTo>
                <a:cubicBezTo>
                  <a:pt x="53" y="25"/>
                  <a:pt x="53" y="28"/>
                  <a:pt x="52" y="30"/>
                </a:cubicBezTo>
              </a:path>
            </a:pathLst>
          </a:custGeom>
          <a:solidFill>
            <a:schemeClr val="bg1"/>
          </a:solidFill>
          <a:ln w="9525">
            <a:noFill/>
            <a:round/>
            <a:headEnd/>
            <a:tailEnd/>
          </a:ln>
        </p:spPr>
        <p:txBody>
          <a:bodyPr anchor="ctr"/>
          <a:lstStyle/>
          <a:p>
            <a:pPr algn="ctr"/>
            <a:endParaRPr/>
          </a:p>
        </p:txBody>
      </p:sp>
      <p:sp>
        <p:nvSpPr>
          <p:cNvPr id="34" name="îsľiḓe">
            <a:extLst>
              <a:ext uri="{FF2B5EF4-FFF2-40B4-BE49-F238E27FC236}">
                <a16:creationId xmlns:a16="http://schemas.microsoft.com/office/drawing/2014/main" id="{C1001F81-C051-49A1-929B-93346ABE8BBB}"/>
              </a:ext>
            </a:extLst>
          </p:cNvPr>
          <p:cNvSpPr>
            <a:spLocks/>
          </p:cNvSpPr>
          <p:nvPr/>
        </p:nvSpPr>
        <p:spPr bwMode="auto">
          <a:xfrm>
            <a:off x="6776761" y="2884154"/>
            <a:ext cx="46567" cy="146051"/>
          </a:xfrm>
          <a:custGeom>
            <a:avLst/>
            <a:gdLst/>
            <a:ahLst/>
            <a:cxnLst>
              <a:cxn ang="0">
                <a:pos x="6" y="63"/>
              </a:cxn>
              <a:cxn ang="0">
                <a:pos x="4" y="62"/>
              </a:cxn>
              <a:cxn ang="0">
                <a:pos x="1" y="55"/>
              </a:cxn>
              <a:cxn ang="0">
                <a:pos x="10" y="32"/>
              </a:cxn>
              <a:cxn ang="0">
                <a:pos x="8" y="6"/>
              </a:cxn>
              <a:cxn ang="0">
                <a:pos x="13" y="0"/>
              </a:cxn>
              <a:cxn ang="0">
                <a:pos x="19" y="5"/>
              </a:cxn>
              <a:cxn ang="0">
                <a:pos x="21" y="32"/>
              </a:cxn>
              <a:cxn ang="0">
                <a:pos x="21" y="34"/>
              </a:cxn>
              <a:cxn ang="0">
                <a:pos x="12" y="59"/>
              </a:cxn>
              <a:cxn ang="0">
                <a:pos x="6" y="63"/>
              </a:cxn>
            </a:cxnLst>
            <a:rect l="0" t="0" r="r" b="b"/>
            <a:pathLst>
              <a:path w="21" h="63">
                <a:moveTo>
                  <a:pt x="6" y="63"/>
                </a:moveTo>
                <a:cubicBezTo>
                  <a:pt x="6" y="63"/>
                  <a:pt x="5" y="63"/>
                  <a:pt x="4" y="62"/>
                </a:cubicBezTo>
                <a:cubicBezTo>
                  <a:pt x="1" y="61"/>
                  <a:pt x="0" y="58"/>
                  <a:pt x="1" y="55"/>
                </a:cubicBezTo>
                <a:cubicBezTo>
                  <a:pt x="10" y="32"/>
                  <a:pt x="10" y="32"/>
                  <a:pt x="10" y="32"/>
                </a:cubicBezTo>
                <a:cubicBezTo>
                  <a:pt x="8" y="6"/>
                  <a:pt x="8" y="6"/>
                  <a:pt x="8" y="6"/>
                </a:cubicBezTo>
                <a:cubicBezTo>
                  <a:pt x="7" y="3"/>
                  <a:pt x="10" y="0"/>
                  <a:pt x="13" y="0"/>
                </a:cubicBezTo>
                <a:cubicBezTo>
                  <a:pt x="16" y="0"/>
                  <a:pt x="19" y="2"/>
                  <a:pt x="19" y="5"/>
                </a:cubicBezTo>
                <a:cubicBezTo>
                  <a:pt x="21" y="32"/>
                  <a:pt x="21" y="32"/>
                  <a:pt x="21" y="32"/>
                </a:cubicBezTo>
                <a:cubicBezTo>
                  <a:pt x="21" y="33"/>
                  <a:pt x="21" y="34"/>
                  <a:pt x="21" y="34"/>
                </a:cubicBezTo>
                <a:cubicBezTo>
                  <a:pt x="12" y="59"/>
                  <a:pt x="12" y="59"/>
                  <a:pt x="12" y="59"/>
                </a:cubicBezTo>
                <a:cubicBezTo>
                  <a:pt x="11" y="61"/>
                  <a:pt x="9" y="63"/>
                  <a:pt x="6" y="63"/>
                </a:cubicBezTo>
              </a:path>
            </a:pathLst>
          </a:custGeom>
          <a:solidFill>
            <a:schemeClr val="bg1"/>
          </a:solidFill>
          <a:ln w="9525">
            <a:noFill/>
            <a:round/>
            <a:headEnd/>
            <a:tailEnd/>
          </a:ln>
        </p:spPr>
        <p:txBody>
          <a:bodyPr anchor="ctr"/>
          <a:lstStyle/>
          <a:p>
            <a:pPr algn="ctr"/>
            <a:endParaRPr/>
          </a:p>
        </p:txBody>
      </p:sp>
      <p:sp>
        <p:nvSpPr>
          <p:cNvPr id="35" name="ïSḷíḋè">
            <a:extLst>
              <a:ext uri="{FF2B5EF4-FFF2-40B4-BE49-F238E27FC236}">
                <a16:creationId xmlns:a16="http://schemas.microsoft.com/office/drawing/2014/main" id="{CC7A42E4-804D-463C-961D-D750016F2CC4}"/>
              </a:ext>
            </a:extLst>
          </p:cNvPr>
          <p:cNvSpPr>
            <a:spLocks/>
          </p:cNvSpPr>
          <p:nvPr/>
        </p:nvSpPr>
        <p:spPr bwMode="auto">
          <a:xfrm>
            <a:off x="6728077" y="2801603"/>
            <a:ext cx="209552" cy="93134"/>
          </a:xfrm>
          <a:custGeom>
            <a:avLst/>
            <a:gdLst/>
            <a:ahLst/>
            <a:cxnLst>
              <a:cxn ang="0">
                <a:pos x="85" y="15"/>
              </a:cxn>
              <a:cxn ang="0">
                <a:pos x="69" y="15"/>
              </a:cxn>
              <a:cxn ang="0">
                <a:pos x="58" y="2"/>
              </a:cxn>
              <a:cxn ang="0">
                <a:pos x="57" y="1"/>
              </a:cxn>
              <a:cxn ang="0">
                <a:pos x="46" y="25"/>
              </a:cxn>
              <a:cxn ang="0">
                <a:pos x="46" y="0"/>
              </a:cxn>
              <a:cxn ang="0">
                <a:pos x="39" y="0"/>
              </a:cxn>
              <a:cxn ang="0">
                <a:pos x="37" y="0"/>
              </a:cxn>
              <a:cxn ang="0">
                <a:pos x="18" y="0"/>
              </a:cxn>
              <a:cxn ang="0">
                <a:pos x="14" y="2"/>
              </a:cxn>
              <a:cxn ang="0">
                <a:pos x="2" y="16"/>
              </a:cxn>
              <a:cxn ang="0">
                <a:pos x="3" y="24"/>
              </a:cxn>
              <a:cxn ang="0">
                <a:pos x="6" y="25"/>
              </a:cxn>
              <a:cxn ang="0">
                <a:pos x="11" y="23"/>
              </a:cxn>
              <a:cxn ang="0">
                <a:pos x="21" y="11"/>
              </a:cxn>
              <a:cxn ang="0">
                <a:pos x="33" y="11"/>
              </a:cxn>
              <a:cxn ang="0">
                <a:pos x="24" y="40"/>
              </a:cxn>
              <a:cxn ang="0">
                <a:pos x="51" y="40"/>
              </a:cxn>
              <a:cxn ang="0">
                <a:pos x="58" y="20"/>
              </a:cxn>
              <a:cxn ang="0">
                <a:pos x="62" y="25"/>
              </a:cxn>
              <a:cxn ang="0">
                <a:pos x="67" y="27"/>
              </a:cxn>
              <a:cxn ang="0">
                <a:pos x="67" y="27"/>
              </a:cxn>
              <a:cxn ang="0">
                <a:pos x="85" y="27"/>
              </a:cxn>
              <a:cxn ang="0">
                <a:pos x="91" y="21"/>
              </a:cxn>
              <a:cxn ang="0">
                <a:pos x="85" y="15"/>
              </a:cxn>
            </a:cxnLst>
            <a:rect l="0" t="0" r="r" b="b"/>
            <a:pathLst>
              <a:path w="91" h="40">
                <a:moveTo>
                  <a:pt x="85" y="15"/>
                </a:moveTo>
                <a:cubicBezTo>
                  <a:pt x="69" y="15"/>
                  <a:pt x="69" y="15"/>
                  <a:pt x="69" y="15"/>
                </a:cubicBezTo>
                <a:cubicBezTo>
                  <a:pt x="58" y="2"/>
                  <a:pt x="58" y="2"/>
                  <a:pt x="58" y="2"/>
                </a:cubicBezTo>
                <a:cubicBezTo>
                  <a:pt x="57" y="1"/>
                  <a:pt x="57" y="1"/>
                  <a:pt x="57" y="1"/>
                </a:cubicBezTo>
                <a:cubicBezTo>
                  <a:pt x="46" y="25"/>
                  <a:pt x="46" y="25"/>
                  <a:pt x="46" y="25"/>
                </a:cubicBezTo>
                <a:cubicBezTo>
                  <a:pt x="46" y="0"/>
                  <a:pt x="46" y="0"/>
                  <a:pt x="46" y="0"/>
                </a:cubicBezTo>
                <a:cubicBezTo>
                  <a:pt x="39" y="0"/>
                  <a:pt x="39" y="0"/>
                  <a:pt x="39" y="0"/>
                </a:cubicBezTo>
                <a:cubicBezTo>
                  <a:pt x="37" y="0"/>
                  <a:pt x="37" y="0"/>
                  <a:pt x="37" y="0"/>
                </a:cubicBezTo>
                <a:cubicBezTo>
                  <a:pt x="18" y="0"/>
                  <a:pt x="18" y="0"/>
                  <a:pt x="18" y="0"/>
                </a:cubicBezTo>
                <a:cubicBezTo>
                  <a:pt x="16" y="0"/>
                  <a:pt x="15" y="0"/>
                  <a:pt x="14" y="2"/>
                </a:cubicBezTo>
                <a:cubicBezTo>
                  <a:pt x="2" y="16"/>
                  <a:pt x="2" y="16"/>
                  <a:pt x="2" y="16"/>
                </a:cubicBezTo>
                <a:cubicBezTo>
                  <a:pt x="0" y="18"/>
                  <a:pt x="0" y="22"/>
                  <a:pt x="3" y="24"/>
                </a:cubicBezTo>
                <a:cubicBezTo>
                  <a:pt x="4" y="25"/>
                  <a:pt x="5" y="25"/>
                  <a:pt x="6" y="25"/>
                </a:cubicBezTo>
                <a:cubicBezTo>
                  <a:pt x="8" y="25"/>
                  <a:pt x="10" y="25"/>
                  <a:pt x="11" y="23"/>
                </a:cubicBezTo>
                <a:cubicBezTo>
                  <a:pt x="21" y="11"/>
                  <a:pt x="21" y="11"/>
                  <a:pt x="21" y="11"/>
                </a:cubicBezTo>
                <a:cubicBezTo>
                  <a:pt x="33" y="11"/>
                  <a:pt x="33" y="11"/>
                  <a:pt x="33" y="11"/>
                </a:cubicBezTo>
                <a:cubicBezTo>
                  <a:pt x="24" y="40"/>
                  <a:pt x="24" y="40"/>
                  <a:pt x="24" y="40"/>
                </a:cubicBezTo>
                <a:cubicBezTo>
                  <a:pt x="51" y="40"/>
                  <a:pt x="51" y="40"/>
                  <a:pt x="51" y="40"/>
                </a:cubicBezTo>
                <a:cubicBezTo>
                  <a:pt x="58" y="20"/>
                  <a:pt x="58" y="20"/>
                  <a:pt x="58" y="20"/>
                </a:cubicBezTo>
                <a:cubicBezTo>
                  <a:pt x="62" y="25"/>
                  <a:pt x="62" y="25"/>
                  <a:pt x="62" y="25"/>
                </a:cubicBezTo>
                <a:cubicBezTo>
                  <a:pt x="63" y="26"/>
                  <a:pt x="65" y="27"/>
                  <a:pt x="67" y="27"/>
                </a:cubicBezTo>
                <a:cubicBezTo>
                  <a:pt x="67" y="27"/>
                  <a:pt x="67" y="27"/>
                  <a:pt x="67" y="27"/>
                </a:cubicBezTo>
                <a:cubicBezTo>
                  <a:pt x="85" y="27"/>
                  <a:pt x="85" y="27"/>
                  <a:pt x="85" y="27"/>
                </a:cubicBezTo>
                <a:cubicBezTo>
                  <a:pt x="88" y="27"/>
                  <a:pt x="91" y="24"/>
                  <a:pt x="91" y="21"/>
                </a:cubicBezTo>
                <a:cubicBezTo>
                  <a:pt x="91" y="18"/>
                  <a:pt x="88" y="15"/>
                  <a:pt x="85" y="15"/>
                </a:cubicBezTo>
              </a:path>
            </a:pathLst>
          </a:custGeom>
          <a:solidFill>
            <a:schemeClr val="bg1"/>
          </a:solidFill>
          <a:ln w="9525">
            <a:noFill/>
            <a:round/>
            <a:headEnd/>
            <a:tailEnd/>
          </a:ln>
        </p:spPr>
        <p:txBody>
          <a:bodyPr anchor="ctr"/>
          <a:lstStyle/>
          <a:p>
            <a:pPr algn="ctr"/>
            <a:endParaRPr/>
          </a:p>
        </p:txBody>
      </p:sp>
      <p:sp>
        <p:nvSpPr>
          <p:cNvPr id="36" name="işlîḑé">
            <a:extLst>
              <a:ext uri="{FF2B5EF4-FFF2-40B4-BE49-F238E27FC236}">
                <a16:creationId xmlns:a16="http://schemas.microsoft.com/office/drawing/2014/main" id="{E6473994-B6D3-47F9-9C56-B0FD90A2FA1D}"/>
              </a:ext>
            </a:extLst>
          </p:cNvPr>
          <p:cNvSpPr>
            <a:spLocks/>
          </p:cNvSpPr>
          <p:nvPr/>
        </p:nvSpPr>
        <p:spPr bwMode="auto">
          <a:xfrm>
            <a:off x="6823328" y="2812187"/>
            <a:ext cx="19051" cy="55034"/>
          </a:xfrm>
          <a:custGeom>
            <a:avLst/>
            <a:gdLst/>
            <a:ahLst/>
            <a:cxnLst>
              <a:cxn ang="0">
                <a:pos x="9" y="0"/>
              </a:cxn>
              <a:cxn ang="0">
                <a:pos x="0" y="20"/>
              </a:cxn>
              <a:cxn ang="0">
                <a:pos x="2" y="26"/>
              </a:cxn>
              <a:cxn ang="0">
                <a:pos x="9" y="23"/>
              </a:cxn>
              <a:cxn ang="0">
                <a:pos x="9" y="0"/>
              </a:cxn>
            </a:cxnLst>
            <a:rect l="0" t="0" r="r" b="b"/>
            <a:pathLst>
              <a:path w="9" h="26">
                <a:moveTo>
                  <a:pt x="9" y="0"/>
                </a:moveTo>
                <a:lnTo>
                  <a:pt x="0" y="20"/>
                </a:lnTo>
                <a:lnTo>
                  <a:pt x="2" y="26"/>
                </a:lnTo>
                <a:lnTo>
                  <a:pt x="9" y="23"/>
                </a:lnTo>
                <a:lnTo>
                  <a:pt x="9" y="0"/>
                </a:lnTo>
                <a:close/>
              </a:path>
            </a:pathLst>
          </a:custGeom>
          <a:solidFill>
            <a:schemeClr val="bg1"/>
          </a:solidFill>
          <a:ln w="9525">
            <a:noFill/>
            <a:round/>
            <a:headEnd/>
            <a:tailEnd/>
          </a:ln>
        </p:spPr>
        <p:txBody>
          <a:bodyPr anchor="ctr"/>
          <a:lstStyle/>
          <a:p>
            <a:pPr algn="ctr"/>
            <a:endParaRPr/>
          </a:p>
        </p:txBody>
      </p:sp>
      <p:sp>
        <p:nvSpPr>
          <p:cNvPr id="37" name="ïṧľîḋé">
            <a:extLst>
              <a:ext uri="{FF2B5EF4-FFF2-40B4-BE49-F238E27FC236}">
                <a16:creationId xmlns:a16="http://schemas.microsoft.com/office/drawing/2014/main" id="{634A6B86-9198-48E4-8B12-2DE05B4A67F2}"/>
              </a:ext>
            </a:extLst>
          </p:cNvPr>
          <p:cNvSpPr>
            <a:spLocks/>
          </p:cNvSpPr>
          <p:nvPr/>
        </p:nvSpPr>
        <p:spPr bwMode="auto">
          <a:xfrm>
            <a:off x="6823328" y="2812187"/>
            <a:ext cx="19051" cy="55034"/>
          </a:xfrm>
          <a:custGeom>
            <a:avLst/>
            <a:gdLst/>
            <a:ahLst/>
            <a:cxnLst>
              <a:cxn ang="0">
                <a:pos x="9" y="0"/>
              </a:cxn>
              <a:cxn ang="0">
                <a:pos x="0" y="20"/>
              </a:cxn>
              <a:cxn ang="0">
                <a:pos x="2" y="26"/>
              </a:cxn>
              <a:cxn ang="0">
                <a:pos x="9" y="23"/>
              </a:cxn>
              <a:cxn ang="0">
                <a:pos x="9" y="0"/>
              </a:cxn>
            </a:cxnLst>
            <a:rect l="0" t="0" r="r" b="b"/>
            <a:pathLst>
              <a:path w="9" h="26">
                <a:moveTo>
                  <a:pt x="9" y="0"/>
                </a:moveTo>
                <a:lnTo>
                  <a:pt x="0" y="20"/>
                </a:lnTo>
                <a:lnTo>
                  <a:pt x="2" y="26"/>
                </a:lnTo>
                <a:lnTo>
                  <a:pt x="9" y="23"/>
                </a:lnTo>
                <a:lnTo>
                  <a:pt x="9" y="0"/>
                </a:lnTo>
              </a:path>
            </a:pathLst>
          </a:custGeom>
          <a:solidFill>
            <a:schemeClr val="bg1"/>
          </a:solidFill>
          <a:ln w="9525">
            <a:noFill/>
            <a:round/>
            <a:headEnd/>
            <a:tailEnd/>
          </a:ln>
        </p:spPr>
        <p:txBody>
          <a:bodyPr anchor="ctr"/>
          <a:lstStyle/>
          <a:p>
            <a:pPr algn="ctr"/>
            <a:endParaRPr/>
          </a:p>
        </p:txBody>
      </p:sp>
      <p:sp>
        <p:nvSpPr>
          <p:cNvPr id="38" name="iśľiḓe">
            <a:extLst>
              <a:ext uri="{FF2B5EF4-FFF2-40B4-BE49-F238E27FC236}">
                <a16:creationId xmlns:a16="http://schemas.microsoft.com/office/drawing/2014/main" id="{6687938F-B26C-4255-B4B7-7E81E7E9B6E8}"/>
              </a:ext>
            </a:extLst>
          </p:cNvPr>
          <p:cNvSpPr>
            <a:spLocks/>
          </p:cNvSpPr>
          <p:nvPr/>
        </p:nvSpPr>
        <p:spPr bwMode="auto">
          <a:xfrm>
            <a:off x="6836028" y="2807954"/>
            <a:ext cx="16933" cy="10584"/>
          </a:xfrm>
          <a:custGeom>
            <a:avLst/>
            <a:gdLst/>
            <a:ahLst/>
            <a:cxnLst>
              <a:cxn ang="0">
                <a:pos x="6" y="1"/>
              </a:cxn>
              <a:cxn ang="0">
                <a:pos x="6" y="2"/>
              </a:cxn>
              <a:cxn ang="0">
                <a:pos x="3" y="4"/>
              </a:cxn>
              <a:cxn ang="0">
                <a:pos x="2" y="4"/>
              </a:cxn>
              <a:cxn ang="0">
                <a:pos x="1" y="1"/>
              </a:cxn>
              <a:cxn ang="0">
                <a:pos x="1" y="0"/>
              </a:cxn>
              <a:cxn ang="0">
                <a:pos x="6" y="1"/>
              </a:cxn>
            </a:cxnLst>
            <a:rect l="0" t="0" r="r" b="b"/>
            <a:pathLst>
              <a:path w="7" h="5">
                <a:moveTo>
                  <a:pt x="6" y="1"/>
                </a:moveTo>
                <a:cubicBezTo>
                  <a:pt x="7" y="1"/>
                  <a:pt x="7" y="1"/>
                  <a:pt x="6" y="2"/>
                </a:cubicBezTo>
                <a:cubicBezTo>
                  <a:pt x="3" y="4"/>
                  <a:pt x="3" y="4"/>
                  <a:pt x="3" y="4"/>
                </a:cubicBezTo>
                <a:cubicBezTo>
                  <a:pt x="3" y="5"/>
                  <a:pt x="2" y="5"/>
                  <a:pt x="2" y="4"/>
                </a:cubicBezTo>
                <a:cubicBezTo>
                  <a:pt x="1" y="1"/>
                  <a:pt x="1" y="1"/>
                  <a:pt x="1" y="1"/>
                </a:cubicBezTo>
                <a:cubicBezTo>
                  <a:pt x="0" y="0"/>
                  <a:pt x="1" y="0"/>
                  <a:pt x="1" y="0"/>
                </a:cubicBezTo>
                <a:cubicBezTo>
                  <a:pt x="6" y="1"/>
                  <a:pt x="6" y="1"/>
                  <a:pt x="6" y="1"/>
                </a:cubicBezTo>
              </a:path>
            </a:pathLst>
          </a:custGeom>
          <a:solidFill>
            <a:schemeClr val="bg1"/>
          </a:solidFill>
          <a:ln w="9525">
            <a:noFill/>
            <a:round/>
            <a:headEnd/>
            <a:tailEnd/>
          </a:ln>
        </p:spPr>
        <p:txBody>
          <a:bodyPr anchor="ctr"/>
          <a:lstStyle/>
          <a:p>
            <a:pPr algn="ctr"/>
            <a:endParaRPr/>
          </a:p>
        </p:txBody>
      </p:sp>
      <p:sp>
        <p:nvSpPr>
          <p:cNvPr id="39" name="ïṩ1îďè">
            <a:extLst>
              <a:ext uri="{FF2B5EF4-FFF2-40B4-BE49-F238E27FC236}">
                <a16:creationId xmlns:a16="http://schemas.microsoft.com/office/drawing/2014/main" id="{6EA4FFA0-58F8-4944-8224-7E9A595BFA3A}"/>
              </a:ext>
            </a:extLst>
          </p:cNvPr>
          <p:cNvSpPr>
            <a:spLocks/>
          </p:cNvSpPr>
          <p:nvPr/>
        </p:nvSpPr>
        <p:spPr bwMode="auto">
          <a:xfrm>
            <a:off x="6823328" y="2738103"/>
            <a:ext cx="52918" cy="63500"/>
          </a:xfrm>
          <a:custGeom>
            <a:avLst/>
            <a:gdLst/>
            <a:ahLst/>
            <a:cxnLst>
              <a:cxn ang="0">
                <a:pos x="21" y="15"/>
              </a:cxn>
              <a:cxn ang="0">
                <a:pos x="10" y="27"/>
              </a:cxn>
              <a:cxn ang="0">
                <a:pos x="1" y="13"/>
              </a:cxn>
              <a:cxn ang="0">
                <a:pos x="12" y="1"/>
              </a:cxn>
              <a:cxn ang="0">
                <a:pos x="21" y="15"/>
              </a:cxn>
            </a:cxnLst>
            <a:rect l="0" t="0" r="r" b="b"/>
            <a:pathLst>
              <a:path w="22" h="28">
                <a:moveTo>
                  <a:pt x="21" y="15"/>
                </a:moveTo>
                <a:cubicBezTo>
                  <a:pt x="20" y="22"/>
                  <a:pt x="13" y="28"/>
                  <a:pt x="10" y="27"/>
                </a:cubicBezTo>
                <a:cubicBezTo>
                  <a:pt x="6" y="27"/>
                  <a:pt x="0" y="20"/>
                  <a:pt x="1" y="13"/>
                </a:cubicBezTo>
                <a:cubicBezTo>
                  <a:pt x="2" y="6"/>
                  <a:pt x="4" y="0"/>
                  <a:pt x="12" y="1"/>
                </a:cubicBezTo>
                <a:cubicBezTo>
                  <a:pt x="21" y="2"/>
                  <a:pt x="22" y="8"/>
                  <a:pt x="21" y="15"/>
                </a:cubicBezTo>
              </a:path>
            </a:pathLst>
          </a:custGeom>
          <a:solidFill>
            <a:schemeClr val="bg1"/>
          </a:solidFill>
          <a:ln w="9525">
            <a:noFill/>
            <a:round/>
            <a:headEnd/>
            <a:tailEnd/>
          </a:ln>
        </p:spPr>
        <p:txBody>
          <a:bodyPr anchor="ctr"/>
          <a:lstStyle/>
          <a:p>
            <a:pPr algn="ctr"/>
            <a:endParaRPr/>
          </a:p>
        </p:txBody>
      </p:sp>
      <p:sp>
        <p:nvSpPr>
          <p:cNvPr id="40" name="îSlïḑé">
            <a:extLst>
              <a:ext uri="{FF2B5EF4-FFF2-40B4-BE49-F238E27FC236}">
                <a16:creationId xmlns:a16="http://schemas.microsoft.com/office/drawing/2014/main" id="{605B6F4C-5756-4C12-B668-8C98B829489B}"/>
              </a:ext>
            </a:extLst>
          </p:cNvPr>
          <p:cNvSpPr>
            <a:spLocks/>
          </p:cNvSpPr>
          <p:nvPr/>
        </p:nvSpPr>
        <p:spPr bwMode="auto">
          <a:xfrm>
            <a:off x="6694210" y="2784670"/>
            <a:ext cx="374653" cy="309034"/>
          </a:xfrm>
          <a:custGeom>
            <a:avLst/>
            <a:gdLst/>
            <a:ahLst/>
            <a:cxnLst>
              <a:cxn ang="0">
                <a:pos x="11" y="146"/>
              </a:cxn>
              <a:cxn ang="0">
                <a:pos x="0" y="140"/>
              </a:cxn>
              <a:cxn ang="0">
                <a:pos x="13" y="118"/>
              </a:cxn>
              <a:cxn ang="0">
                <a:pos x="55" y="124"/>
              </a:cxn>
              <a:cxn ang="0">
                <a:pos x="66" y="102"/>
              </a:cxn>
              <a:cxn ang="0">
                <a:pos x="98" y="108"/>
              </a:cxn>
              <a:cxn ang="0">
                <a:pos x="119" y="58"/>
              </a:cxn>
              <a:cxn ang="0">
                <a:pos x="138" y="60"/>
              </a:cxn>
              <a:cxn ang="0">
                <a:pos x="165" y="0"/>
              </a:cxn>
              <a:cxn ang="0">
                <a:pos x="177" y="5"/>
              </a:cxn>
              <a:cxn ang="0">
                <a:pos x="147" y="75"/>
              </a:cxn>
              <a:cxn ang="0">
                <a:pos x="128" y="72"/>
              </a:cxn>
              <a:cxn ang="0">
                <a:pos x="105" y="122"/>
              </a:cxn>
              <a:cxn ang="0">
                <a:pos x="74" y="118"/>
              </a:cxn>
              <a:cxn ang="0">
                <a:pos x="61" y="140"/>
              </a:cxn>
              <a:cxn ang="0">
                <a:pos x="20" y="133"/>
              </a:cxn>
              <a:cxn ang="0">
                <a:pos x="11" y="146"/>
              </a:cxn>
            </a:cxnLst>
            <a:rect l="0" t="0" r="r" b="b"/>
            <a:pathLst>
              <a:path w="177" h="146">
                <a:moveTo>
                  <a:pt x="11" y="146"/>
                </a:moveTo>
                <a:lnTo>
                  <a:pt x="0" y="140"/>
                </a:lnTo>
                <a:lnTo>
                  <a:pt x="13" y="118"/>
                </a:lnTo>
                <a:lnTo>
                  <a:pt x="55" y="124"/>
                </a:lnTo>
                <a:lnTo>
                  <a:pt x="66" y="102"/>
                </a:lnTo>
                <a:lnTo>
                  <a:pt x="98" y="108"/>
                </a:lnTo>
                <a:lnTo>
                  <a:pt x="119" y="58"/>
                </a:lnTo>
                <a:lnTo>
                  <a:pt x="138" y="60"/>
                </a:lnTo>
                <a:lnTo>
                  <a:pt x="165" y="0"/>
                </a:lnTo>
                <a:lnTo>
                  <a:pt x="177" y="5"/>
                </a:lnTo>
                <a:lnTo>
                  <a:pt x="147" y="75"/>
                </a:lnTo>
                <a:lnTo>
                  <a:pt x="128" y="72"/>
                </a:lnTo>
                <a:lnTo>
                  <a:pt x="105" y="122"/>
                </a:lnTo>
                <a:lnTo>
                  <a:pt x="74" y="118"/>
                </a:lnTo>
                <a:lnTo>
                  <a:pt x="61" y="140"/>
                </a:lnTo>
                <a:lnTo>
                  <a:pt x="20" y="133"/>
                </a:lnTo>
                <a:lnTo>
                  <a:pt x="11" y="146"/>
                </a:lnTo>
                <a:close/>
              </a:path>
            </a:pathLst>
          </a:custGeom>
          <a:solidFill>
            <a:schemeClr val="bg1"/>
          </a:solidFill>
          <a:ln w="9525">
            <a:noFill/>
            <a:round/>
            <a:headEnd/>
            <a:tailEnd/>
          </a:ln>
        </p:spPr>
        <p:txBody>
          <a:bodyPr anchor="ctr"/>
          <a:lstStyle/>
          <a:p>
            <a:pPr algn="ctr"/>
            <a:endParaRPr/>
          </a:p>
        </p:txBody>
      </p:sp>
      <p:sp>
        <p:nvSpPr>
          <p:cNvPr id="41" name="ï$ļiḍe">
            <a:extLst>
              <a:ext uri="{FF2B5EF4-FFF2-40B4-BE49-F238E27FC236}">
                <a16:creationId xmlns:a16="http://schemas.microsoft.com/office/drawing/2014/main" id="{080644DA-8C2D-49B7-A3A8-193DF7A7FB91}"/>
              </a:ext>
            </a:extLst>
          </p:cNvPr>
          <p:cNvSpPr>
            <a:spLocks/>
          </p:cNvSpPr>
          <p:nvPr/>
        </p:nvSpPr>
        <p:spPr bwMode="auto">
          <a:xfrm>
            <a:off x="6694210" y="2784670"/>
            <a:ext cx="374653" cy="309034"/>
          </a:xfrm>
          <a:custGeom>
            <a:avLst/>
            <a:gdLst/>
            <a:ahLst/>
            <a:cxnLst>
              <a:cxn ang="0">
                <a:pos x="11" y="146"/>
              </a:cxn>
              <a:cxn ang="0">
                <a:pos x="0" y="140"/>
              </a:cxn>
              <a:cxn ang="0">
                <a:pos x="13" y="118"/>
              </a:cxn>
              <a:cxn ang="0">
                <a:pos x="55" y="124"/>
              </a:cxn>
              <a:cxn ang="0">
                <a:pos x="66" y="102"/>
              </a:cxn>
              <a:cxn ang="0">
                <a:pos x="98" y="108"/>
              </a:cxn>
              <a:cxn ang="0">
                <a:pos x="119" y="58"/>
              </a:cxn>
              <a:cxn ang="0">
                <a:pos x="138" y="60"/>
              </a:cxn>
              <a:cxn ang="0">
                <a:pos x="165" y="0"/>
              </a:cxn>
              <a:cxn ang="0">
                <a:pos x="177" y="5"/>
              </a:cxn>
              <a:cxn ang="0">
                <a:pos x="147" y="75"/>
              </a:cxn>
              <a:cxn ang="0">
                <a:pos x="128" y="72"/>
              </a:cxn>
              <a:cxn ang="0">
                <a:pos x="105" y="122"/>
              </a:cxn>
              <a:cxn ang="0">
                <a:pos x="74" y="118"/>
              </a:cxn>
              <a:cxn ang="0">
                <a:pos x="61" y="140"/>
              </a:cxn>
              <a:cxn ang="0">
                <a:pos x="20" y="133"/>
              </a:cxn>
              <a:cxn ang="0">
                <a:pos x="11" y="146"/>
              </a:cxn>
            </a:cxnLst>
            <a:rect l="0" t="0" r="r" b="b"/>
            <a:pathLst>
              <a:path w="177" h="146">
                <a:moveTo>
                  <a:pt x="11" y="146"/>
                </a:moveTo>
                <a:lnTo>
                  <a:pt x="0" y="140"/>
                </a:lnTo>
                <a:lnTo>
                  <a:pt x="13" y="118"/>
                </a:lnTo>
                <a:lnTo>
                  <a:pt x="55" y="124"/>
                </a:lnTo>
                <a:lnTo>
                  <a:pt x="66" y="102"/>
                </a:lnTo>
                <a:lnTo>
                  <a:pt x="98" y="108"/>
                </a:lnTo>
                <a:lnTo>
                  <a:pt x="119" y="58"/>
                </a:lnTo>
                <a:lnTo>
                  <a:pt x="138" y="60"/>
                </a:lnTo>
                <a:lnTo>
                  <a:pt x="165" y="0"/>
                </a:lnTo>
                <a:lnTo>
                  <a:pt x="177" y="5"/>
                </a:lnTo>
                <a:lnTo>
                  <a:pt x="147" y="75"/>
                </a:lnTo>
                <a:lnTo>
                  <a:pt x="128" y="72"/>
                </a:lnTo>
                <a:lnTo>
                  <a:pt x="105" y="122"/>
                </a:lnTo>
                <a:lnTo>
                  <a:pt x="74" y="118"/>
                </a:lnTo>
                <a:lnTo>
                  <a:pt x="61" y="140"/>
                </a:lnTo>
                <a:lnTo>
                  <a:pt x="20" y="133"/>
                </a:lnTo>
                <a:lnTo>
                  <a:pt x="11" y="146"/>
                </a:lnTo>
              </a:path>
            </a:pathLst>
          </a:custGeom>
          <a:solidFill>
            <a:schemeClr val="bg1"/>
          </a:solidFill>
          <a:ln w="9525">
            <a:noFill/>
            <a:round/>
            <a:headEnd/>
            <a:tailEnd/>
          </a:ln>
        </p:spPr>
        <p:txBody>
          <a:bodyPr anchor="ctr"/>
          <a:lstStyle/>
          <a:p>
            <a:pPr algn="ctr"/>
            <a:endParaRPr/>
          </a:p>
        </p:txBody>
      </p:sp>
      <p:sp>
        <p:nvSpPr>
          <p:cNvPr id="42" name="ïṡḷíḓè">
            <a:extLst>
              <a:ext uri="{FF2B5EF4-FFF2-40B4-BE49-F238E27FC236}">
                <a16:creationId xmlns:a16="http://schemas.microsoft.com/office/drawing/2014/main" id="{93DA325F-3559-48BA-B7D1-CAC1A1BFCA77}"/>
              </a:ext>
            </a:extLst>
          </p:cNvPr>
          <p:cNvSpPr>
            <a:spLocks/>
          </p:cNvSpPr>
          <p:nvPr/>
        </p:nvSpPr>
        <p:spPr bwMode="auto">
          <a:xfrm>
            <a:off x="6594727" y="2729636"/>
            <a:ext cx="518587" cy="425452"/>
          </a:xfrm>
          <a:custGeom>
            <a:avLst/>
            <a:gdLst/>
            <a:ahLst/>
            <a:cxnLst>
              <a:cxn ang="0">
                <a:pos x="245" y="201"/>
              </a:cxn>
              <a:cxn ang="0">
                <a:pos x="0" y="201"/>
              </a:cxn>
              <a:cxn ang="0">
                <a:pos x="0" y="0"/>
              </a:cxn>
              <a:cxn ang="0">
                <a:pos x="8" y="0"/>
              </a:cxn>
              <a:cxn ang="0">
                <a:pos x="8" y="193"/>
              </a:cxn>
              <a:cxn ang="0">
                <a:pos x="245" y="193"/>
              </a:cxn>
              <a:cxn ang="0">
                <a:pos x="245" y="201"/>
              </a:cxn>
            </a:cxnLst>
            <a:rect l="0" t="0" r="r" b="b"/>
            <a:pathLst>
              <a:path w="245" h="201">
                <a:moveTo>
                  <a:pt x="245" y="201"/>
                </a:moveTo>
                <a:lnTo>
                  <a:pt x="0" y="201"/>
                </a:lnTo>
                <a:lnTo>
                  <a:pt x="0" y="0"/>
                </a:lnTo>
                <a:lnTo>
                  <a:pt x="8" y="0"/>
                </a:lnTo>
                <a:lnTo>
                  <a:pt x="8" y="193"/>
                </a:lnTo>
                <a:lnTo>
                  <a:pt x="245" y="193"/>
                </a:lnTo>
                <a:lnTo>
                  <a:pt x="245" y="201"/>
                </a:lnTo>
                <a:close/>
              </a:path>
            </a:pathLst>
          </a:custGeom>
          <a:solidFill>
            <a:schemeClr val="bg1"/>
          </a:solidFill>
          <a:ln w="9525">
            <a:noFill/>
            <a:round/>
            <a:headEnd/>
            <a:tailEnd/>
          </a:ln>
        </p:spPr>
        <p:txBody>
          <a:bodyPr anchor="ctr"/>
          <a:lstStyle/>
          <a:p>
            <a:pPr algn="ctr"/>
            <a:endParaRPr/>
          </a:p>
        </p:txBody>
      </p:sp>
      <p:sp>
        <p:nvSpPr>
          <p:cNvPr id="43" name="ïšḻïdè">
            <a:extLst>
              <a:ext uri="{FF2B5EF4-FFF2-40B4-BE49-F238E27FC236}">
                <a16:creationId xmlns:a16="http://schemas.microsoft.com/office/drawing/2014/main" id="{ABB9AFC1-B38D-473A-9D97-FD6CC80A4E8A}"/>
              </a:ext>
            </a:extLst>
          </p:cNvPr>
          <p:cNvSpPr>
            <a:spLocks/>
          </p:cNvSpPr>
          <p:nvPr/>
        </p:nvSpPr>
        <p:spPr bwMode="auto">
          <a:xfrm>
            <a:off x="6594727" y="2729636"/>
            <a:ext cx="518587" cy="425452"/>
          </a:xfrm>
          <a:custGeom>
            <a:avLst/>
            <a:gdLst/>
            <a:ahLst/>
            <a:cxnLst>
              <a:cxn ang="0">
                <a:pos x="245" y="201"/>
              </a:cxn>
              <a:cxn ang="0">
                <a:pos x="0" y="201"/>
              </a:cxn>
              <a:cxn ang="0">
                <a:pos x="0" y="0"/>
              </a:cxn>
              <a:cxn ang="0">
                <a:pos x="8" y="0"/>
              </a:cxn>
              <a:cxn ang="0">
                <a:pos x="8" y="193"/>
              </a:cxn>
              <a:cxn ang="0">
                <a:pos x="245" y="193"/>
              </a:cxn>
              <a:cxn ang="0">
                <a:pos x="245" y="201"/>
              </a:cxn>
            </a:cxnLst>
            <a:rect l="0" t="0" r="r" b="b"/>
            <a:pathLst>
              <a:path w="245" h="201">
                <a:moveTo>
                  <a:pt x="245" y="201"/>
                </a:moveTo>
                <a:lnTo>
                  <a:pt x="0" y="201"/>
                </a:lnTo>
                <a:lnTo>
                  <a:pt x="0" y="0"/>
                </a:lnTo>
                <a:lnTo>
                  <a:pt x="8" y="0"/>
                </a:lnTo>
                <a:lnTo>
                  <a:pt x="8" y="193"/>
                </a:lnTo>
                <a:lnTo>
                  <a:pt x="245" y="193"/>
                </a:lnTo>
                <a:lnTo>
                  <a:pt x="245" y="201"/>
                </a:lnTo>
              </a:path>
            </a:pathLst>
          </a:custGeom>
          <a:solidFill>
            <a:schemeClr val="bg1"/>
          </a:solidFill>
          <a:ln w="9525">
            <a:noFill/>
            <a:round/>
            <a:headEnd/>
            <a:tailEnd/>
          </a:ln>
        </p:spPr>
        <p:txBody>
          <a:bodyPr anchor="ctr"/>
          <a:lstStyle/>
          <a:p>
            <a:pPr algn="ctr"/>
            <a:endParaRPr/>
          </a:p>
        </p:txBody>
      </p:sp>
      <p:sp>
        <p:nvSpPr>
          <p:cNvPr id="44" name="ïŝlîḑé">
            <a:extLst>
              <a:ext uri="{FF2B5EF4-FFF2-40B4-BE49-F238E27FC236}">
                <a16:creationId xmlns:a16="http://schemas.microsoft.com/office/drawing/2014/main" id="{B0D68CD3-EF41-4AD4-8859-FF4117FE3410}"/>
              </a:ext>
            </a:extLst>
          </p:cNvPr>
          <p:cNvSpPr>
            <a:spLocks/>
          </p:cNvSpPr>
          <p:nvPr/>
        </p:nvSpPr>
        <p:spPr bwMode="auto">
          <a:xfrm>
            <a:off x="6670927" y="2856636"/>
            <a:ext cx="95251" cy="76200"/>
          </a:xfrm>
          <a:custGeom>
            <a:avLst/>
            <a:gdLst/>
            <a:ahLst/>
            <a:cxnLst>
              <a:cxn ang="0">
                <a:pos x="35" y="30"/>
              </a:cxn>
              <a:cxn ang="0">
                <a:pos x="29" y="32"/>
              </a:cxn>
              <a:cxn ang="0">
                <a:pos x="3" y="22"/>
              </a:cxn>
              <a:cxn ang="0">
                <a:pos x="0" y="17"/>
              </a:cxn>
              <a:cxn ang="0">
                <a:pos x="6" y="3"/>
              </a:cxn>
              <a:cxn ang="0">
                <a:pos x="11" y="0"/>
              </a:cxn>
              <a:cxn ang="0">
                <a:pos x="38" y="11"/>
              </a:cxn>
              <a:cxn ang="0">
                <a:pos x="40" y="16"/>
              </a:cxn>
              <a:cxn ang="0">
                <a:pos x="35" y="30"/>
              </a:cxn>
            </a:cxnLst>
            <a:rect l="0" t="0" r="r" b="b"/>
            <a:pathLst>
              <a:path w="41" h="33">
                <a:moveTo>
                  <a:pt x="35" y="30"/>
                </a:moveTo>
                <a:cubicBezTo>
                  <a:pt x="34" y="32"/>
                  <a:pt x="31" y="33"/>
                  <a:pt x="29" y="32"/>
                </a:cubicBezTo>
                <a:cubicBezTo>
                  <a:pt x="3" y="22"/>
                  <a:pt x="3" y="22"/>
                  <a:pt x="3" y="22"/>
                </a:cubicBezTo>
                <a:cubicBezTo>
                  <a:pt x="1" y="21"/>
                  <a:pt x="0" y="19"/>
                  <a:pt x="0" y="17"/>
                </a:cubicBezTo>
                <a:cubicBezTo>
                  <a:pt x="6" y="3"/>
                  <a:pt x="6" y="3"/>
                  <a:pt x="6" y="3"/>
                </a:cubicBezTo>
                <a:cubicBezTo>
                  <a:pt x="7" y="1"/>
                  <a:pt x="9" y="0"/>
                  <a:pt x="11" y="0"/>
                </a:cubicBezTo>
                <a:cubicBezTo>
                  <a:pt x="38" y="11"/>
                  <a:pt x="38" y="11"/>
                  <a:pt x="38" y="11"/>
                </a:cubicBezTo>
                <a:cubicBezTo>
                  <a:pt x="40" y="12"/>
                  <a:pt x="41" y="14"/>
                  <a:pt x="40" y="16"/>
                </a:cubicBezTo>
                <a:cubicBezTo>
                  <a:pt x="35" y="30"/>
                  <a:pt x="35" y="30"/>
                  <a:pt x="35" y="30"/>
                </a:cubicBezTo>
              </a:path>
            </a:pathLst>
          </a:custGeom>
          <a:solidFill>
            <a:schemeClr val="bg1"/>
          </a:solidFill>
          <a:ln w="9525">
            <a:noFill/>
            <a:round/>
            <a:headEnd/>
            <a:tailEnd/>
          </a:ln>
        </p:spPr>
        <p:txBody>
          <a:bodyPr anchor="ctr"/>
          <a:lstStyle/>
          <a:p>
            <a:pPr algn="ctr"/>
            <a:endParaRPr/>
          </a:p>
        </p:txBody>
      </p:sp>
      <p:sp>
        <p:nvSpPr>
          <p:cNvPr id="45" name="íṥ1ïdè">
            <a:extLst>
              <a:ext uri="{FF2B5EF4-FFF2-40B4-BE49-F238E27FC236}">
                <a16:creationId xmlns:a16="http://schemas.microsoft.com/office/drawing/2014/main" id="{1C147C87-FF7F-42B7-B5D4-D28DD33CE602}"/>
              </a:ext>
            </a:extLst>
          </p:cNvPr>
          <p:cNvSpPr>
            <a:spLocks/>
          </p:cNvSpPr>
          <p:nvPr/>
        </p:nvSpPr>
        <p:spPr bwMode="auto">
          <a:xfrm>
            <a:off x="6605310" y="2763503"/>
            <a:ext cx="29634" cy="16933"/>
          </a:xfrm>
          <a:prstGeom prst="rect">
            <a:avLst/>
          </a:prstGeom>
          <a:solidFill>
            <a:schemeClr val="bg1"/>
          </a:solidFill>
          <a:ln w="9525">
            <a:noFill/>
            <a:miter lim="800000"/>
            <a:headEnd/>
            <a:tailEnd/>
          </a:ln>
        </p:spPr>
        <p:txBody>
          <a:bodyPr anchor="ctr"/>
          <a:lstStyle/>
          <a:p>
            <a:pPr algn="ctr"/>
            <a:endParaRPr/>
          </a:p>
        </p:txBody>
      </p:sp>
      <p:sp>
        <p:nvSpPr>
          <p:cNvPr id="46" name="î$lïḓe">
            <a:extLst>
              <a:ext uri="{FF2B5EF4-FFF2-40B4-BE49-F238E27FC236}">
                <a16:creationId xmlns:a16="http://schemas.microsoft.com/office/drawing/2014/main" id="{4B51CB9A-39BD-4482-920B-5F7ACEB7BC5F}"/>
              </a:ext>
            </a:extLst>
          </p:cNvPr>
          <p:cNvSpPr>
            <a:spLocks/>
          </p:cNvSpPr>
          <p:nvPr/>
        </p:nvSpPr>
        <p:spPr bwMode="auto">
          <a:xfrm>
            <a:off x="6605310" y="2763503"/>
            <a:ext cx="29634" cy="16933"/>
          </a:xfrm>
          <a:prstGeom prst="rect">
            <a:avLst/>
          </a:prstGeom>
          <a:solidFill>
            <a:schemeClr val="bg1"/>
          </a:solidFill>
          <a:ln w="9525">
            <a:noFill/>
            <a:miter lim="800000"/>
            <a:headEnd/>
            <a:tailEnd/>
          </a:ln>
        </p:spPr>
        <p:txBody>
          <a:bodyPr anchor="ctr"/>
          <a:lstStyle/>
          <a:p>
            <a:pPr algn="ctr"/>
            <a:endParaRPr/>
          </a:p>
        </p:txBody>
      </p:sp>
      <p:sp>
        <p:nvSpPr>
          <p:cNvPr id="47" name="ïšḷíḋè">
            <a:extLst>
              <a:ext uri="{FF2B5EF4-FFF2-40B4-BE49-F238E27FC236}">
                <a16:creationId xmlns:a16="http://schemas.microsoft.com/office/drawing/2014/main" id="{9E90DCBF-392A-484F-87FB-8B79BA359054}"/>
              </a:ext>
            </a:extLst>
          </p:cNvPr>
          <p:cNvSpPr>
            <a:spLocks/>
          </p:cNvSpPr>
          <p:nvPr/>
        </p:nvSpPr>
        <p:spPr bwMode="auto">
          <a:xfrm>
            <a:off x="6605310" y="2839703"/>
            <a:ext cx="29634" cy="19051"/>
          </a:xfrm>
          <a:prstGeom prst="rect">
            <a:avLst/>
          </a:prstGeom>
          <a:solidFill>
            <a:schemeClr val="bg1"/>
          </a:solidFill>
          <a:ln w="9525">
            <a:noFill/>
            <a:miter lim="800000"/>
            <a:headEnd/>
            <a:tailEnd/>
          </a:ln>
        </p:spPr>
        <p:txBody>
          <a:bodyPr anchor="ctr"/>
          <a:lstStyle/>
          <a:p>
            <a:pPr algn="ctr"/>
            <a:endParaRPr/>
          </a:p>
        </p:txBody>
      </p:sp>
      <p:sp>
        <p:nvSpPr>
          <p:cNvPr id="48" name="íṥḷïḑê">
            <a:extLst>
              <a:ext uri="{FF2B5EF4-FFF2-40B4-BE49-F238E27FC236}">
                <a16:creationId xmlns:a16="http://schemas.microsoft.com/office/drawing/2014/main" id="{CD1CCAC4-C105-4010-A148-1C14EC6AD3FD}"/>
              </a:ext>
            </a:extLst>
          </p:cNvPr>
          <p:cNvSpPr>
            <a:spLocks/>
          </p:cNvSpPr>
          <p:nvPr/>
        </p:nvSpPr>
        <p:spPr bwMode="auto">
          <a:xfrm>
            <a:off x="6605310" y="2839703"/>
            <a:ext cx="29634" cy="19051"/>
          </a:xfrm>
          <a:prstGeom prst="rect">
            <a:avLst/>
          </a:prstGeom>
          <a:solidFill>
            <a:schemeClr val="bg1"/>
          </a:solidFill>
          <a:ln w="9525">
            <a:noFill/>
            <a:miter lim="800000"/>
            <a:headEnd/>
            <a:tailEnd/>
          </a:ln>
        </p:spPr>
        <p:txBody>
          <a:bodyPr anchor="ctr"/>
          <a:lstStyle/>
          <a:p>
            <a:pPr algn="ctr"/>
            <a:endParaRPr/>
          </a:p>
        </p:txBody>
      </p:sp>
      <p:sp>
        <p:nvSpPr>
          <p:cNvPr id="49" name="íŝḻïdê">
            <a:extLst>
              <a:ext uri="{FF2B5EF4-FFF2-40B4-BE49-F238E27FC236}">
                <a16:creationId xmlns:a16="http://schemas.microsoft.com/office/drawing/2014/main" id="{F8F20C25-286A-4964-913D-D35A5D9F7CE2}"/>
              </a:ext>
            </a:extLst>
          </p:cNvPr>
          <p:cNvSpPr>
            <a:spLocks/>
          </p:cNvSpPr>
          <p:nvPr/>
        </p:nvSpPr>
        <p:spPr bwMode="auto">
          <a:xfrm>
            <a:off x="6605310" y="2918021"/>
            <a:ext cx="29634" cy="16933"/>
          </a:xfrm>
          <a:prstGeom prst="rect">
            <a:avLst/>
          </a:prstGeom>
          <a:solidFill>
            <a:schemeClr val="bg1"/>
          </a:solidFill>
          <a:ln w="9525">
            <a:noFill/>
            <a:miter lim="800000"/>
            <a:headEnd/>
            <a:tailEnd/>
          </a:ln>
        </p:spPr>
        <p:txBody>
          <a:bodyPr anchor="ctr"/>
          <a:lstStyle/>
          <a:p>
            <a:pPr algn="ctr"/>
            <a:endParaRPr/>
          </a:p>
        </p:txBody>
      </p:sp>
      <p:sp>
        <p:nvSpPr>
          <p:cNvPr id="50" name="íśļïḓê">
            <a:extLst>
              <a:ext uri="{FF2B5EF4-FFF2-40B4-BE49-F238E27FC236}">
                <a16:creationId xmlns:a16="http://schemas.microsoft.com/office/drawing/2014/main" id="{98A1E402-B9FC-4985-BD7F-CE8F66AC91FE}"/>
              </a:ext>
            </a:extLst>
          </p:cNvPr>
          <p:cNvSpPr>
            <a:spLocks/>
          </p:cNvSpPr>
          <p:nvPr/>
        </p:nvSpPr>
        <p:spPr bwMode="auto">
          <a:xfrm>
            <a:off x="6605310" y="2918021"/>
            <a:ext cx="29634" cy="16933"/>
          </a:xfrm>
          <a:prstGeom prst="rect">
            <a:avLst/>
          </a:prstGeom>
          <a:solidFill>
            <a:schemeClr val="bg1"/>
          </a:solidFill>
          <a:ln w="9525">
            <a:noFill/>
            <a:miter lim="800000"/>
            <a:headEnd/>
            <a:tailEnd/>
          </a:ln>
        </p:spPr>
        <p:txBody>
          <a:bodyPr anchor="ctr"/>
          <a:lstStyle/>
          <a:p>
            <a:pPr algn="ctr"/>
            <a:endParaRPr/>
          </a:p>
        </p:txBody>
      </p:sp>
      <p:sp>
        <p:nvSpPr>
          <p:cNvPr id="51" name="ïšľíḓé">
            <a:extLst>
              <a:ext uri="{FF2B5EF4-FFF2-40B4-BE49-F238E27FC236}">
                <a16:creationId xmlns:a16="http://schemas.microsoft.com/office/drawing/2014/main" id="{6E87A34D-CF9C-4347-833E-95A62F38AE4F}"/>
              </a:ext>
            </a:extLst>
          </p:cNvPr>
          <p:cNvSpPr>
            <a:spLocks/>
          </p:cNvSpPr>
          <p:nvPr/>
        </p:nvSpPr>
        <p:spPr bwMode="auto">
          <a:xfrm>
            <a:off x="6605310" y="2996337"/>
            <a:ext cx="29634" cy="16933"/>
          </a:xfrm>
          <a:prstGeom prst="rect">
            <a:avLst/>
          </a:prstGeom>
          <a:solidFill>
            <a:schemeClr val="bg1"/>
          </a:solidFill>
          <a:ln w="9525">
            <a:noFill/>
            <a:miter lim="800000"/>
            <a:headEnd/>
            <a:tailEnd/>
          </a:ln>
        </p:spPr>
        <p:txBody>
          <a:bodyPr anchor="ctr"/>
          <a:lstStyle/>
          <a:p>
            <a:pPr algn="ctr"/>
            <a:endParaRPr/>
          </a:p>
        </p:txBody>
      </p:sp>
      <p:sp>
        <p:nvSpPr>
          <p:cNvPr id="52" name="iS1ïďè">
            <a:extLst>
              <a:ext uri="{FF2B5EF4-FFF2-40B4-BE49-F238E27FC236}">
                <a16:creationId xmlns:a16="http://schemas.microsoft.com/office/drawing/2014/main" id="{3144F0EB-6B38-42FC-BDFB-87FF27495F9D}"/>
              </a:ext>
            </a:extLst>
          </p:cNvPr>
          <p:cNvSpPr>
            <a:spLocks/>
          </p:cNvSpPr>
          <p:nvPr/>
        </p:nvSpPr>
        <p:spPr bwMode="auto">
          <a:xfrm>
            <a:off x="6605310" y="2996337"/>
            <a:ext cx="29634" cy="16933"/>
          </a:xfrm>
          <a:prstGeom prst="rect">
            <a:avLst/>
          </a:prstGeom>
          <a:solidFill>
            <a:schemeClr val="bg1"/>
          </a:solidFill>
          <a:ln w="9525">
            <a:noFill/>
            <a:miter lim="800000"/>
            <a:headEnd/>
            <a:tailEnd/>
          </a:ln>
        </p:spPr>
        <p:txBody>
          <a:bodyPr anchor="ctr"/>
          <a:lstStyle/>
          <a:p>
            <a:pPr algn="ctr"/>
            <a:endParaRPr/>
          </a:p>
        </p:txBody>
      </p:sp>
      <p:sp>
        <p:nvSpPr>
          <p:cNvPr id="53" name="îṩľïḋe">
            <a:extLst>
              <a:ext uri="{FF2B5EF4-FFF2-40B4-BE49-F238E27FC236}">
                <a16:creationId xmlns:a16="http://schemas.microsoft.com/office/drawing/2014/main" id="{F5AFF351-448D-44F4-93EB-A06EAD1AB26B}"/>
              </a:ext>
            </a:extLst>
          </p:cNvPr>
          <p:cNvSpPr>
            <a:spLocks/>
          </p:cNvSpPr>
          <p:nvPr/>
        </p:nvSpPr>
        <p:spPr bwMode="auto">
          <a:xfrm>
            <a:off x="6605310" y="3074654"/>
            <a:ext cx="29634" cy="16933"/>
          </a:xfrm>
          <a:prstGeom prst="rect">
            <a:avLst/>
          </a:prstGeom>
          <a:solidFill>
            <a:schemeClr val="bg1"/>
          </a:solidFill>
          <a:ln w="9525">
            <a:noFill/>
            <a:miter lim="800000"/>
            <a:headEnd/>
            <a:tailEnd/>
          </a:ln>
        </p:spPr>
        <p:txBody>
          <a:bodyPr anchor="ctr"/>
          <a:lstStyle/>
          <a:p>
            <a:pPr algn="ctr"/>
            <a:endParaRPr/>
          </a:p>
        </p:txBody>
      </p:sp>
      <p:sp>
        <p:nvSpPr>
          <p:cNvPr id="54" name="iṣḻiḍè">
            <a:extLst>
              <a:ext uri="{FF2B5EF4-FFF2-40B4-BE49-F238E27FC236}">
                <a16:creationId xmlns:a16="http://schemas.microsoft.com/office/drawing/2014/main" id="{B3E748B0-2775-4E8A-800B-2215F3FB4593}"/>
              </a:ext>
            </a:extLst>
          </p:cNvPr>
          <p:cNvSpPr>
            <a:spLocks/>
          </p:cNvSpPr>
          <p:nvPr/>
        </p:nvSpPr>
        <p:spPr bwMode="auto">
          <a:xfrm>
            <a:off x="6605310" y="3074654"/>
            <a:ext cx="29634" cy="16933"/>
          </a:xfrm>
          <a:prstGeom prst="rect">
            <a:avLst/>
          </a:prstGeom>
          <a:solidFill>
            <a:schemeClr val="bg1"/>
          </a:solidFill>
          <a:ln w="9525">
            <a:noFill/>
            <a:miter lim="800000"/>
            <a:headEnd/>
            <a:tailEnd/>
          </a:ln>
        </p:spPr>
        <p:txBody>
          <a:bodyPr anchor="ctr"/>
          <a:lstStyle/>
          <a:p>
            <a:pPr algn="ctr"/>
            <a:endParaRPr/>
          </a:p>
        </p:txBody>
      </p:sp>
      <p:sp>
        <p:nvSpPr>
          <p:cNvPr id="55" name="îṣlíḑé">
            <a:extLst>
              <a:ext uri="{FF2B5EF4-FFF2-40B4-BE49-F238E27FC236}">
                <a16:creationId xmlns:a16="http://schemas.microsoft.com/office/drawing/2014/main" id="{4847AAF5-179A-4152-8E21-8E6B98D62E36}"/>
              </a:ext>
            </a:extLst>
          </p:cNvPr>
          <p:cNvSpPr>
            <a:spLocks/>
          </p:cNvSpPr>
          <p:nvPr/>
        </p:nvSpPr>
        <p:spPr bwMode="auto">
          <a:xfrm>
            <a:off x="6986312" y="3114871"/>
            <a:ext cx="16933" cy="29633"/>
          </a:xfrm>
          <a:prstGeom prst="rect">
            <a:avLst/>
          </a:prstGeom>
          <a:solidFill>
            <a:schemeClr val="bg1"/>
          </a:solidFill>
          <a:ln w="9525">
            <a:noFill/>
            <a:miter lim="800000"/>
            <a:headEnd/>
            <a:tailEnd/>
          </a:ln>
        </p:spPr>
        <p:txBody>
          <a:bodyPr anchor="ctr"/>
          <a:lstStyle/>
          <a:p>
            <a:pPr algn="ctr"/>
            <a:endParaRPr/>
          </a:p>
        </p:txBody>
      </p:sp>
      <p:sp>
        <p:nvSpPr>
          <p:cNvPr id="56" name="í$1ïḋè">
            <a:extLst>
              <a:ext uri="{FF2B5EF4-FFF2-40B4-BE49-F238E27FC236}">
                <a16:creationId xmlns:a16="http://schemas.microsoft.com/office/drawing/2014/main" id="{06453E3A-CA0A-4421-A266-BD4ABD4F25E1}"/>
              </a:ext>
            </a:extLst>
          </p:cNvPr>
          <p:cNvSpPr>
            <a:spLocks/>
          </p:cNvSpPr>
          <p:nvPr/>
        </p:nvSpPr>
        <p:spPr bwMode="auto">
          <a:xfrm>
            <a:off x="6986312" y="3114871"/>
            <a:ext cx="16933" cy="29633"/>
          </a:xfrm>
          <a:prstGeom prst="rect">
            <a:avLst/>
          </a:prstGeom>
          <a:solidFill>
            <a:schemeClr val="bg1"/>
          </a:solidFill>
          <a:ln w="9525">
            <a:noFill/>
            <a:miter lim="800000"/>
            <a:headEnd/>
            <a:tailEnd/>
          </a:ln>
        </p:spPr>
        <p:txBody>
          <a:bodyPr anchor="ctr"/>
          <a:lstStyle/>
          <a:p>
            <a:pPr algn="ctr"/>
            <a:endParaRPr/>
          </a:p>
        </p:txBody>
      </p:sp>
      <p:sp>
        <p:nvSpPr>
          <p:cNvPr id="57" name="iSḷiḑé">
            <a:extLst>
              <a:ext uri="{FF2B5EF4-FFF2-40B4-BE49-F238E27FC236}">
                <a16:creationId xmlns:a16="http://schemas.microsoft.com/office/drawing/2014/main" id="{8991F5B3-E7B1-4C16-86B8-0ADA4380F529}"/>
              </a:ext>
            </a:extLst>
          </p:cNvPr>
          <p:cNvSpPr>
            <a:spLocks/>
          </p:cNvSpPr>
          <p:nvPr/>
        </p:nvSpPr>
        <p:spPr bwMode="auto">
          <a:xfrm>
            <a:off x="7064630" y="3114871"/>
            <a:ext cx="16933" cy="29633"/>
          </a:xfrm>
          <a:prstGeom prst="rect">
            <a:avLst/>
          </a:prstGeom>
          <a:solidFill>
            <a:schemeClr val="bg1"/>
          </a:solidFill>
          <a:ln w="9525">
            <a:noFill/>
            <a:miter lim="800000"/>
            <a:headEnd/>
            <a:tailEnd/>
          </a:ln>
        </p:spPr>
        <p:txBody>
          <a:bodyPr anchor="ctr"/>
          <a:lstStyle/>
          <a:p>
            <a:pPr algn="ctr"/>
            <a:endParaRPr/>
          </a:p>
        </p:txBody>
      </p:sp>
      <p:sp>
        <p:nvSpPr>
          <p:cNvPr id="58" name="ïṣḷîḋé">
            <a:extLst>
              <a:ext uri="{FF2B5EF4-FFF2-40B4-BE49-F238E27FC236}">
                <a16:creationId xmlns:a16="http://schemas.microsoft.com/office/drawing/2014/main" id="{21057A4A-7228-413C-959F-FFB4493A1EC1}"/>
              </a:ext>
            </a:extLst>
          </p:cNvPr>
          <p:cNvSpPr>
            <a:spLocks/>
          </p:cNvSpPr>
          <p:nvPr/>
        </p:nvSpPr>
        <p:spPr bwMode="auto">
          <a:xfrm>
            <a:off x="7064630" y="3114871"/>
            <a:ext cx="16933" cy="29633"/>
          </a:xfrm>
          <a:prstGeom prst="rect">
            <a:avLst/>
          </a:prstGeom>
          <a:solidFill>
            <a:schemeClr val="bg1"/>
          </a:solidFill>
          <a:ln w="9525">
            <a:noFill/>
            <a:miter lim="800000"/>
            <a:headEnd/>
            <a:tailEnd/>
          </a:ln>
        </p:spPr>
        <p:txBody>
          <a:bodyPr anchor="ctr"/>
          <a:lstStyle/>
          <a:p>
            <a:pPr algn="ctr"/>
            <a:endParaRPr/>
          </a:p>
        </p:txBody>
      </p:sp>
      <p:sp>
        <p:nvSpPr>
          <p:cNvPr id="59" name="íṥ1íḓe">
            <a:extLst>
              <a:ext uri="{FF2B5EF4-FFF2-40B4-BE49-F238E27FC236}">
                <a16:creationId xmlns:a16="http://schemas.microsoft.com/office/drawing/2014/main" id="{642939ED-7A95-473D-9DEE-760AE45CD468}"/>
              </a:ext>
            </a:extLst>
          </p:cNvPr>
          <p:cNvSpPr>
            <a:spLocks/>
          </p:cNvSpPr>
          <p:nvPr/>
        </p:nvSpPr>
        <p:spPr bwMode="auto">
          <a:xfrm>
            <a:off x="6907995" y="3114871"/>
            <a:ext cx="16933" cy="29633"/>
          </a:xfrm>
          <a:prstGeom prst="rect">
            <a:avLst/>
          </a:prstGeom>
          <a:solidFill>
            <a:schemeClr val="bg1"/>
          </a:solidFill>
          <a:ln w="9525">
            <a:noFill/>
            <a:miter lim="800000"/>
            <a:headEnd/>
            <a:tailEnd/>
          </a:ln>
        </p:spPr>
        <p:txBody>
          <a:bodyPr anchor="ctr"/>
          <a:lstStyle/>
          <a:p>
            <a:pPr algn="ctr"/>
            <a:endParaRPr/>
          </a:p>
        </p:txBody>
      </p:sp>
      <p:sp>
        <p:nvSpPr>
          <p:cNvPr id="60" name="ïšľiḓe">
            <a:extLst>
              <a:ext uri="{FF2B5EF4-FFF2-40B4-BE49-F238E27FC236}">
                <a16:creationId xmlns:a16="http://schemas.microsoft.com/office/drawing/2014/main" id="{C880096C-923A-428E-8AAC-EB0F81B521A8}"/>
              </a:ext>
            </a:extLst>
          </p:cNvPr>
          <p:cNvSpPr>
            <a:spLocks/>
          </p:cNvSpPr>
          <p:nvPr/>
        </p:nvSpPr>
        <p:spPr bwMode="auto">
          <a:xfrm>
            <a:off x="6907995" y="3114871"/>
            <a:ext cx="16933" cy="29633"/>
          </a:xfrm>
          <a:prstGeom prst="rect">
            <a:avLst/>
          </a:prstGeom>
          <a:solidFill>
            <a:schemeClr val="bg1"/>
          </a:solidFill>
          <a:ln w="9525">
            <a:noFill/>
            <a:miter lim="800000"/>
            <a:headEnd/>
            <a:tailEnd/>
          </a:ln>
        </p:spPr>
        <p:txBody>
          <a:bodyPr anchor="ctr"/>
          <a:lstStyle/>
          <a:p>
            <a:pPr algn="ctr"/>
            <a:endParaRPr/>
          </a:p>
        </p:txBody>
      </p:sp>
      <p:sp>
        <p:nvSpPr>
          <p:cNvPr id="61" name="íšļîḍé">
            <a:extLst>
              <a:ext uri="{FF2B5EF4-FFF2-40B4-BE49-F238E27FC236}">
                <a16:creationId xmlns:a16="http://schemas.microsoft.com/office/drawing/2014/main" id="{80C9385D-C629-444A-9B6B-197D52240439}"/>
              </a:ext>
            </a:extLst>
          </p:cNvPr>
          <p:cNvSpPr>
            <a:spLocks/>
          </p:cNvSpPr>
          <p:nvPr/>
        </p:nvSpPr>
        <p:spPr bwMode="auto">
          <a:xfrm>
            <a:off x="6829678" y="3114871"/>
            <a:ext cx="16933" cy="29633"/>
          </a:xfrm>
          <a:prstGeom prst="rect">
            <a:avLst/>
          </a:prstGeom>
          <a:solidFill>
            <a:schemeClr val="bg1"/>
          </a:solidFill>
          <a:ln w="9525">
            <a:noFill/>
            <a:miter lim="800000"/>
            <a:headEnd/>
            <a:tailEnd/>
          </a:ln>
        </p:spPr>
        <p:txBody>
          <a:bodyPr anchor="ctr"/>
          <a:lstStyle/>
          <a:p>
            <a:pPr algn="ctr"/>
            <a:endParaRPr/>
          </a:p>
        </p:txBody>
      </p:sp>
      <p:sp>
        <p:nvSpPr>
          <p:cNvPr id="62" name="iṣ1iḓe">
            <a:extLst>
              <a:ext uri="{FF2B5EF4-FFF2-40B4-BE49-F238E27FC236}">
                <a16:creationId xmlns:a16="http://schemas.microsoft.com/office/drawing/2014/main" id="{05AC2EFE-08B2-4E00-B30E-4B5BC4B06CB7}"/>
              </a:ext>
            </a:extLst>
          </p:cNvPr>
          <p:cNvSpPr>
            <a:spLocks/>
          </p:cNvSpPr>
          <p:nvPr/>
        </p:nvSpPr>
        <p:spPr bwMode="auto">
          <a:xfrm>
            <a:off x="6829678" y="3114871"/>
            <a:ext cx="16933" cy="29633"/>
          </a:xfrm>
          <a:prstGeom prst="rect">
            <a:avLst/>
          </a:prstGeom>
          <a:solidFill>
            <a:schemeClr val="bg1"/>
          </a:solidFill>
          <a:ln w="9525">
            <a:noFill/>
            <a:miter lim="800000"/>
            <a:headEnd/>
            <a:tailEnd/>
          </a:ln>
        </p:spPr>
        <p:txBody>
          <a:bodyPr anchor="ctr"/>
          <a:lstStyle/>
          <a:p>
            <a:pPr algn="ctr"/>
            <a:endParaRPr/>
          </a:p>
        </p:txBody>
      </p:sp>
      <p:sp>
        <p:nvSpPr>
          <p:cNvPr id="63" name="íş1íḋê">
            <a:extLst>
              <a:ext uri="{FF2B5EF4-FFF2-40B4-BE49-F238E27FC236}">
                <a16:creationId xmlns:a16="http://schemas.microsoft.com/office/drawing/2014/main" id="{8D8FA8A9-FC95-4C9F-97EC-9223C0AE3BBE}"/>
              </a:ext>
            </a:extLst>
          </p:cNvPr>
          <p:cNvSpPr>
            <a:spLocks/>
          </p:cNvSpPr>
          <p:nvPr/>
        </p:nvSpPr>
        <p:spPr bwMode="auto">
          <a:xfrm>
            <a:off x="6751361" y="3114871"/>
            <a:ext cx="16933" cy="29633"/>
          </a:xfrm>
          <a:prstGeom prst="rect">
            <a:avLst/>
          </a:prstGeom>
          <a:solidFill>
            <a:schemeClr val="bg1"/>
          </a:solidFill>
          <a:ln w="9525">
            <a:noFill/>
            <a:miter lim="800000"/>
            <a:headEnd/>
            <a:tailEnd/>
          </a:ln>
        </p:spPr>
        <p:txBody>
          <a:bodyPr anchor="ctr"/>
          <a:lstStyle/>
          <a:p>
            <a:pPr algn="ctr"/>
            <a:endParaRPr/>
          </a:p>
        </p:txBody>
      </p:sp>
      <p:sp>
        <p:nvSpPr>
          <p:cNvPr id="64" name="îšľîḓe">
            <a:extLst>
              <a:ext uri="{FF2B5EF4-FFF2-40B4-BE49-F238E27FC236}">
                <a16:creationId xmlns:a16="http://schemas.microsoft.com/office/drawing/2014/main" id="{A2E6FF03-150A-450A-821F-D2873F2A68B3}"/>
              </a:ext>
            </a:extLst>
          </p:cNvPr>
          <p:cNvSpPr>
            <a:spLocks/>
          </p:cNvSpPr>
          <p:nvPr/>
        </p:nvSpPr>
        <p:spPr bwMode="auto">
          <a:xfrm>
            <a:off x="6751361" y="3114871"/>
            <a:ext cx="16933" cy="29633"/>
          </a:xfrm>
          <a:prstGeom prst="rect">
            <a:avLst/>
          </a:prstGeom>
          <a:solidFill>
            <a:schemeClr val="bg1"/>
          </a:solidFill>
          <a:ln w="9525">
            <a:noFill/>
            <a:miter lim="800000"/>
            <a:headEnd/>
            <a:tailEnd/>
          </a:ln>
        </p:spPr>
        <p:txBody>
          <a:bodyPr anchor="ctr"/>
          <a:lstStyle/>
          <a:p>
            <a:pPr algn="ctr"/>
            <a:endParaRPr/>
          </a:p>
        </p:txBody>
      </p:sp>
      <p:sp>
        <p:nvSpPr>
          <p:cNvPr id="65" name="íSľïďè">
            <a:extLst>
              <a:ext uri="{FF2B5EF4-FFF2-40B4-BE49-F238E27FC236}">
                <a16:creationId xmlns:a16="http://schemas.microsoft.com/office/drawing/2014/main" id="{4DB1B2E6-8E7F-43B6-ACA7-A599705EAEDA}"/>
              </a:ext>
            </a:extLst>
          </p:cNvPr>
          <p:cNvSpPr>
            <a:spLocks/>
          </p:cNvSpPr>
          <p:nvPr/>
        </p:nvSpPr>
        <p:spPr bwMode="auto">
          <a:xfrm>
            <a:off x="6673043" y="3114871"/>
            <a:ext cx="16933" cy="29633"/>
          </a:xfrm>
          <a:prstGeom prst="rect">
            <a:avLst/>
          </a:prstGeom>
          <a:solidFill>
            <a:schemeClr val="bg1"/>
          </a:solidFill>
          <a:ln w="9525">
            <a:noFill/>
            <a:miter lim="800000"/>
            <a:headEnd/>
            <a:tailEnd/>
          </a:ln>
        </p:spPr>
        <p:txBody>
          <a:bodyPr anchor="ctr"/>
          <a:lstStyle/>
          <a:p>
            <a:pPr algn="ctr"/>
            <a:endParaRPr/>
          </a:p>
        </p:txBody>
      </p:sp>
      <p:sp>
        <p:nvSpPr>
          <p:cNvPr id="66" name="ïşlîḑê">
            <a:extLst>
              <a:ext uri="{FF2B5EF4-FFF2-40B4-BE49-F238E27FC236}">
                <a16:creationId xmlns:a16="http://schemas.microsoft.com/office/drawing/2014/main" id="{B5D14B9F-F16E-4E03-9293-41AC32659284}"/>
              </a:ext>
            </a:extLst>
          </p:cNvPr>
          <p:cNvSpPr>
            <a:spLocks/>
          </p:cNvSpPr>
          <p:nvPr/>
        </p:nvSpPr>
        <p:spPr bwMode="auto">
          <a:xfrm>
            <a:off x="6673043" y="3114871"/>
            <a:ext cx="16933" cy="29633"/>
          </a:xfrm>
          <a:prstGeom prst="rect">
            <a:avLst/>
          </a:prstGeom>
          <a:solidFill>
            <a:schemeClr val="bg1"/>
          </a:solidFill>
          <a:ln w="9525">
            <a:noFill/>
            <a:miter lim="800000"/>
            <a:headEnd/>
            <a:tailEnd/>
          </a:ln>
        </p:spPr>
        <p:txBody>
          <a:bodyPr anchor="ctr"/>
          <a:lstStyle/>
          <a:p>
            <a:pPr algn="ctr"/>
            <a:endParaRPr/>
          </a:p>
        </p:txBody>
      </p:sp>
      <p:sp>
        <p:nvSpPr>
          <p:cNvPr id="67" name="ïṡliḍé">
            <a:extLst>
              <a:ext uri="{FF2B5EF4-FFF2-40B4-BE49-F238E27FC236}">
                <a16:creationId xmlns:a16="http://schemas.microsoft.com/office/drawing/2014/main" id="{41BBA616-92D6-4462-A969-875899EF3E75}"/>
              </a:ext>
            </a:extLst>
          </p:cNvPr>
          <p:cNvSpPr>
            <a:spLocks/>
          </p:cNvSpPr>
          <p:nvPr/>
        </p:nvSpPr>
        <p:spPr bwMode="auto">
          <a:xfrm>
            <a:off x="7005363" y="2738103"/>
            <a:ext cx="91018" cy="84667"/>
          </a:xfrm>
          <a:custGeom>
            <a:avLst/>
            <a:gdLst/>
            <a:ahLst/>
            <a:cxnLst>
              <a:cxn ang="0">
                <a:pos x="0" y="23"/>
              </a:cxn>
              <a:cxn ang="0">
                <a:pos x="35" y="0"/>
              </a:cxn>
              <a:cxn ang="0">
                <a:pos x="43" y="40"/>
              </a:cxn>
              <a:cxn ang="0">
                <a:pos x="0" y="23"/>
              </a:cxn>
            </a:cxnLst>
            <a:rect l="0" t="0" r="r" b="b"/>
            <a:pathLst>
              <a:path w="43" h="40">
                <a:moveTo>
                  <a:pt x="0" y="23"/>
                </a:moveTo>
                <a:lnTo>
                  <a:pt x="35" y="0"/>
                </a:lnTo>
                <a:lnTo>
                  <a:pt x="43" y="40"/>
                </a:lnTo>
                <a:lnTo>
                  <a:pt x="0" y="23"/>
                </a:lnTo>
                <a:close/>
              </a:path>
            </a:pathLst>
          </a:custGeom>
          <a:solidFill>
            <a:schemeClr val="bg1"/>
          </a:solidFill>
          <a:ln w="9525">
            <a:noFill/>
            <a:round/>
            <a:headEnd/>
            <a:tailEnd/>
          </a:ln>
        </p:spPr>
        <p:txBody>
          <a:bodyPr anchor="ctr"/>
          <a:lstStyle/>
          <a:p>
            <a:pPr algn="ctr"/>
            <a:endParaRPr/>
          </a:p>
        </p:txBody>
      </p:sp>
      <p:sp>
        <p:nvSpPr>
          <p:cNvPr id="68" name="íṩḷïdé">
            <a:extLst>
              <a:ext uri="{FF2B5EF4-FFF2-40B4-BE49-F238E27FC236}">
                <a16:creationId xmlns:a16="http://schemas.microsoft.com/office/drawing/2014/main" id="{7970B35F-9B1D-4D07-A033-295F2BD8B8FD}"/>
              </a:ext>
            </a:extLst>
          </p:cNvPr>
          <p:cNvSpPr>
            <a:spLocks/>
          </p:cNvSpPr>
          <p:nvPr/>
        </p:nvSpPr>
        <p:spPr bwMode="auto">
          <a:xfrm>
            <a:off x="7005363" y="2738103"/>
            <a:ext cx="91018" cy="84667"/>
          </a:xfrm>
          <a:custGeom>
            <a:avLst/>
            <a:gdLst/>
            <a:ahLst/>
            <a:cxnLst>
              <a:cxn ang="0">
                <a:pos x="0" y="23"/>
              </a:cxn>
              <a:cxn ang="0">
                <a:pos x="35" y="0"/>
              </a:cxn>
              <a:cxn ang="0">
                <a:pos x="43" y="40"/>
              </a:cxn>
              <a:cxn ang="0">
                <a:pos x="0" y="23"/>
              </a:cxn>
            </a:cxnLst>
            <a:rect l="0" t="0" r="r" b="b"/>
            <a:pathLst>
              <a:path w="43" h="40">
                <a:moveTo>
                  <a:pt x="0" y="23"/>
                </a:moveTo>
                <a:lnTo>
                  <a:pt x="35" y="0"/>
                </a:lnTo>
                <a:lnTo>
                  <a:pt x="43" y="40"/>
                </a:lnTo>
                <a:lnTo>
                  <a:pt x="0" y="23"/>
                </a:lnTo>
              </a:path>
            </a:pathLst>
          </a:custGeom>
          <a:solidFill>
            <a:schemeClr val="bg1"/>
          </a:solidFill>
          <a:ln w="9525">
            <a:noFill/>
            <a:round/>
            <a:headEnd/>
            <a:tailEnd/>
          </a:ln>
        </p:spPr>
        <p:txBody>
          <a:bodyPr anchor="ctr"/>
          <a:lstStyle/>
          <a:p>
            <a:pPr algn="ctr"/>
            <a:endParaRPr/>
          </a:p>
        </p:txBody>
      </p:sp>
      <p:sp>
        <p:nvSpPr>
          <p:cNvPr id="12" name="iṥļîḍê">
            <a:extLst>
              <a:ext uri="{FF2B5EF4-FFF2-40B4-BE49-F238E27FC236}">
                <a16:creationId xmlns:a16="http://schemas.microsoft.com/office/drawing/2014/main" id="{34B5C9CE-637B-479A-9577-D7F0F9722FB4}"/>
              </a:ext>
            </a:extLst>
          </p:cNvPr>
          <p:cNvSpPr>
            <a:spLocks/>
          </p:cNvSpPr>
          <p:nvPr/>
        </p:nvSpPr>
        <p:spPr bwMode="auto">
          <a:xfrm>
            <a:off x="5375487" y="4124515"/>
            <a:ext cx="463551" cy="433917"/>
          </a:xfrm>
          <a:custGeom>
            <a:avLst/>
            <a:gdLst/>
            <a:ahLst/>
            <a:cxnLst>
              <a:cxn ang="0">
                <a:pos x="87" y="43"/>
              </a:cxn>
              <a:cxn ang="0">
                <a:pos x="75" y="28"/>
              </a:cxn>
              <a:cxn ang="0">
                <a:pos x="60" y="14"/>
              </a:cxn>
              <a:cxn ang="0">
                <a:pos x="41" y="19"/>
              </a:cxn>
              <a:cxn ang="0">
                <a:pos x="23" y="26"/>
              </a:cxn>
              <a:cxn ang="0">
                <a:pos x="6" y="36"/>
              </a:cxn>
              <a:cxn ang="0">
                <a:pos x="6" y="56"/>
              </a:cxn>
              <a:cxn ang="0">
                <a:pos x="8" y="76"/>
              </a:cxn>
              <a:cxn ang="0">
                <a:pos x="14" y="95"/>
              </a:cxn>
              <a:cxn ang="0">
                <a:pos x="33" y="100"/>
              </a:cxn>
              <a:cxn ang="0">
                <a:pos x="52" y="103"/>
              </a:cxn>
              <a:cxn ang="0">
                <a:pos x="72" y="102"/>
              </a:cxn>
              <a:cxn ang="0">
                <a:pos x="82" y="85"/>
              </a:cxn>
              <a:cxn ang="0">
                <a:pos x="90" y="67"/>
              </a:cxn>
              <a:cxn ang="0">
                <a:pos x="53" y="99"/>
              </a:cxn>
              <a:cxn ang="0">
                <a:pos x="40" y="74"/>
              </a:cxn>
              <a:cxn ang="0">
                <a:pos x="12" y="76"/>
              </a:cxn>
              <a:cxn ang="0">
                <a:pos x="40" y="47"/>
              </a:cxn>
              <a:cxn ang="0">
                <a:pos x="53" y="22"/>
              </a:cxn>
              <a:cxn ang="0">
                <a:pos x="43" y="71"/>
              </a:cxn>
              <a:cxn ang="0">
                <a:pos x="37" y="60"/>
              </a:cxn>
              <a:cxn ang="0">
                <a:pos x="55" y="48"/>
              </a:cxn>
              <a:cxn ang="0">
                <a:pos x="54" y="70"/>
              </a:cxn>
              <a:cxn ang="0">
                <a:pos x="84" y="76"/>
              </a:cxn>
              <a:cxn ang="0">
                <a:pos x="48" y="49"/>
              </a:cxn>
              <a:cxn ang="0">
                <a:pos x="48" y="67"/>
              </a:cxn>
              <a:cxn ang="0">
                <a:pos x="113" y="12"/>
              </a:cxn>
              <a:cxn ang="0">
                <a:pos x="111" y="5"/>
              </a:cxn>
              <a:cxn ang="0">
                <a:pos x="104" y="3"/>
              </a:cxn>
              <a:cxn ang="0">
                <a:pos x="97" y="2"/>
              </a:cxn>
              <a:cxn ang="0">
                <a:pos x="90" y="2"/>
              </a:cxn>
              <a:cxn ang="0">
                <a:pos x="86" y="8"/>
              </a:cxn>
              <a:cxn ang="0">
                <a:pos x="84" y="15"/>
              </a:cxn>
              <a:cxn ang="0">
                <a:pos x="82" y="22"/>
              </a:cxn>
              <a:cxn ang="0">
                <a:pos x="87" y="27"/>
              </a:cxn>
              <a:cxn ang="0">
                <a:pos x="93" y="32"/>
              </a:cxn>
              <a:cxn ang="0">
                <a:pos x="99" y="35"/>
              </a:cxn>
              <a:cxn ang="0">
                <a:pos x="105" y="32"/>
              </a:cxn>
              <a:cxn ang="0">
                <a:pos x="111" y="27"/>
              </a:cxn>
              <a:cxn ang="0">
                <a:pos x="116" y="22"/>
              </a:cxn>
              <a:cxn ang="0">
                <a:pos x="101" y="32"/>
              </a:cxn>
              <a:cxn ang="0">
                <a:pos x="96" y="22"/>
              </a:cxn>
              <a:cxn ang="0">
                <a:pos x="93" y="18"/>
              </a:cxn>
              <a:cxn ang="0">
                <a:pos x="96" y="13"/>
              </a:cxn>
              <a:cxn ang="0">
                <a:pos x="101" y="3"/>
              </a:cxn>
              <a:cxn ang="0">
                <a:pos x="97" y="21"/>
              </a:cxn>
              <a:cxn ang="0">
                <a:pos x="95" y="17"/>
              </a:cxn>
              <a:cxn ang="0">
                <a:pos x="102" y="13"/>
              </a:cxn>
              <a:cxn ang="0">
                <a:pos x="101" y="21"/>
              </a:cxn>
              <a:cxn ang="0">
                <a:pos x="112" y="23"/>
              </a:cxn>
              <a:cxn ang="0">
                <a:pos x="99" y="13"/>
              </a:cxn>
              <a:cxn ang="0">
                <a:pos x="99" y="20"/>
              </a:cxn>
            </a:cxnLst>
            <a:rect l="0" t="0" r="r" b="b"/>
            <a:pathLst>
              <a:path w="117" h="109">
                <a:moveTo>
                  <a:pt x="90" y="56"/>
                </a:moveTo>
                <a:cubicBezTo>
                  <a:pt x="90" y="55"/>
                  <a:pt x="90" y="55"/>
                  <a:pt x="90" y="54"/>
                </a:cubicBezTo>
                <a:cubicBezTo>
                  <a:pt x="92" y="53"/>
                  <a:pt x="95" y="49"/>
                  <a:pt x="95" y="48"/>
                </a:cubicBezTo>
                <a:cubicBezTo>
                  <a:pt x="94" y="47"/>
                  <a:pt x="90" y="45"/>
                  <a:pt x="88" y="46"/>
                </a:cubicBezTo>
                <a:cubicBezTo>
                  <a:pt x="87" y="45"/>
                  <a:pt x="87" y="44"/>
                  <a:pt x="87" y="43"/>
                </a:cubicBezTo>
                <a:cubicBezTo>
                  <a:pt x="88" y="42"/>
                  <a:pt x="90" y="37"/>
                  <a:pt x="90" y="36"/>
                </a:cubicBezTo>
                <a:cubicBezTo>
                  <a:pt x="89" y="35"/>
                  <a:pt x="84" y="35"/>
                  <a:pt x="82" y="36"/>
                </a:cubicBezTo>
                <a:cubicBezTo>
                  <a:pt x="82" y="35"/>
                  <a:pt x="81" y="34"/>
                  <a:pt x="81" y="34"/>
                </a:cubicBezTo>
                <a:cubicBezTo>
                  <a:pt x="82" y="32"/>
                  <a:pt x="83" y="27"/>
                  <a:pt x="82" y="26"/>
                </a:cubicBezTo>
                <a:cubicBezTo>
                  <a:pt x="81" y="26"/>
                  <a:pt x="76" y="26"/>
                  <a:pt x="75" y="28"/>
                </a:cubicBezTo>
                <a:cubicBezTo>
                  <a:pt x="74" y="27"/>
                  <a:pt x="73" y="27"/>
                  <a:pt x="73" y="26"/>
                </a:cubicBezTo>
                <a:cubicBezTo>
                  <a:pt x="74" y="24"/>
                  <a:pt x="73" y="19"/>
                  <a:pt x="72" y="19"/>
                </a:cubicBezTo>
                <a:cubicBezTo>
                  <a:pt x="71" y="18"/>
                  <a:pt x="67" y="20"/>
                  <a:pt x="65" y="22"/>
                </a:cubicBezTo>
                <a:cubicBezTo>
                  <a:pt x="65" y="22"/>
                  <a:pt x="64" y="21"/>
                  <a:pt x="63" y="21"/>
                </a:cubicBezTo>
                <a:cubicBezTo>
                  <a:pt x="63" y="19"/>
                  <a:pt x="61" y="14"/>
                  <a:pt x="60" y="14"/>
                </a:cubicBezTo>
                <a:cubicBezTo>
                  <a:pt x="59" y="14"/>
                  <a:pt x="55" y="17"/>
                  <a:pt x="55" y="19"/>
                </a:cubicBezTo>
                <a:cubicBezTo>
                  <a:pt x="54" y="19"/>
                  <a:pt x="53" y="18"/>
                  <a:pt x="52" y="18"/>
                </a:cubicBezTo>
                <a:cubicBezTo>
                  <a:pt x="52" y="16"/>
                  <a:pt x="49" y="12"/>
                  <a:pt x="48" y="12"/>
                </a:cubicBezTo>
                <a:cubicBezTo>
                  <a:pt x="47" y="12"/>
                  <a:pt x="44" y="16"/>
                  <a:pt x="44" y="18"/>
                </a:cubicBezTo>
                <a:cubicBezTo>
                  <a:pt x="43" y="18"/>
                  <a:pt x="42" y="19"/>
                  <a:pt x="41" y="19"/>
                </a:cubicBezTo>
                <a:cubicBezTo>
                  <a:pt x="40" y="17"/>
                  <a:pt x="37" y="14"/>
                  <a:pt x="35" y="14"/>
                </a:cubicBezTo>
                <a:cubicBezTo>
                  <a:pt x="34" y="14"/>
                  <a:pt x="32" y="19"/>
                  <a:pt x="33" y="21"/>
                </a:cubicBezTo>
                <a:cubicBezTo>
                  <a:pt x="32" y="21"/>
                  <a:pt x="31" y="22"/>
                  <a:pt x="31" y="22"/>
                </a:cubicBezTo>
                <a:cubicBezTo>
                  <a:pt x="29" y="20"/>
                  <a:pt x="25" y="18"/>
                  <a:pt x="24" y="19"/>
                </a:cubicBezTo>
                <a:cubicBezTo>
                  <a:pt x="23" y="19"/>
                  <a:pt x="22" y="24"/>
                  <a:pt x="23" y="26"/>
                </a:cubicBezTo>
                <a:cubicBezTo>
                  <a:pt x="22" y="27"/>
                  <a:pt x="22" y="27"/>
                  <a:pt x="21" y="28"/>
                </a:cubicBezTo>
                <a:cubicBezTo>
                  <a:pt x="19" y="26"/>
                  <a:pt x="15" y="26"/>
                  <a:pt x="14" y="26"/>
                </a:cubicBezTo>
                <a:cubicBezTo>
                  <a:pt x="13" y="27"/>
                  <a:pt x="14" y="32"/>
                  <a:pt x="15" y="34"/>
                </a:cubicBezTo>
                <a:cubicBezTo>
                  <a:pt x="15" y="34"/>
                  <a:pt x="14" y="35"/>
                  <a:pt x="14" y="36"/>
                </a:cubicBezTo>
                <a:cubicBezTo>
                  <a:pt x="12" y="35"/>
                  <a:pt x="7" y="35"/>
                  <a:pt x="6" y="36"/>
                </a:cubicBezTo>
                <a:cubicBezTo>
                  <a:pt x="6" y="37"/>
                  <a:pt x="7" y="42"/>
                  <a:pt x="9" y="43"/>
                </a:cubicBezTo>
                <a:cubicBezTo>
                  <a:pt x="9" y="44"/>
                  <a:pt x="9" y="45"/>
                  <a:pt x="8" y="46"/>
                </a:cubicBezTo>
                <a:cubicBezTo>
                  <a:pt x="6" y="45"/>
                  <a:pt x="2" y="47"/>
                  <a:pt x="1" y="48"/>
                </a:cubicBezTo>
                <a:cubicBezTo>
                  <a:pt x="1" y="49"/>
                  <a:pt x="4" y="53"/>
                  <a:pt x="6" y="54"/>
                </a:cubicBezTo>
                <a:cubicBezTo>
                  <a:pt x="6" y="55"/>
                  <a:pt x="6" y="55"/>
                  <a:pt x="6" y="56"/>
                </a:cubicBezTo>
                <a:cubicBezTo>
                  <a:pt x="4" y="56"/>
                  <a:pt x="0" y="59"/>
                  <a:pt x="0" y="61"/>
                </a:cubicBezTo>
                <a:cubicBezTo>
                  <a:pt x="0" y="62"/>
                  <a:pt x="4" y="65"/>
                  <a:pt x="6" y="65"/>
                </a:cubicBezTo>
                <a:cubicBezTo>
                  <a:pt x="6" y="66"/>
                  <a:pt x="6" y="67"/>
                  <a:pt x="6" y="67"/>
                </a:cubicBezTo>
                <a:cubicBezTo>
                  <a:pt x="4" y="68"/>
                  <a:pt x="1" y="72"/>
                  <a:pt x="1" y="73"/>
                </a:cubicBezTo>
                <a:cubicBezTo>
                  <a:pt x="2" y="74"/>
                  <a:pt x="6" y="76"/>
                  <a:pt x="8" y="76"/>
                </a:cubicBezTo>
                <a:cubicBezTo>
                  <a:pt x="9" y="76"/>
                  <a:pt x="9" y="77"/>
                  <a:pt x="9" y="78"/>
                </a:cubicBezTo>
                <a:cubicBezTo>
                  <a:pt x="7" y="79"/>
                  <a:pt x="6" y="84"/>
                  <a:pt x="6" y="85"/>
                </a:cubicBezTo>
                <a:cubicBezTo>
                  <a:pt x="7" y="86"/>
                  <a:pt x="12" y="86"/>
                  <a:pt x="14" y="85"/>
                </a:cubicBezTo>
                <a:cubicBezTo>
                  <a:pt x="14" y="86"/>
                  <a:pt x="15" y="87"/>
                  <a:pt x="15" y="87"/>
                </a:cubicBezTo>
                <a:cubicBezTo>
                  <a:pt x="14" y="89"/>
                  <a:pt x="13" y="94"/>
                  <a:pt x="14" y="95"/>
                </a:cubicBezTo>
                <a:cubicBezTo>
                  <a:pt x="15" y="96"/>
                  <a:pt x="20" y="95"/>
                  <a:pt x="21" y="93"/>
                </a:cubicBezTo>
                <a:cubicBezTo>
                  <a:pt x="22" y="94"/>
                  <a:pt x="22" y="95"/>
                  <a:pt x="23" y="95"/>
                </a:cubicBezTo>
                <a:cubicBezTo>
                  <a:pt x="22" y="97"/>
                  <a:pt x="23" y="102"/>
                  <a:pt x="24" y="102"/>
                </a:cubicBezTo>
                <a:cubicBezTo>
                  <a:pt x="25" y="103"/>
                  <a:pt x="29" y="101"/>
                  <a:pt x="31" y="99"/>
                </a:cubicBezTo>
                <a:cubicBezTo>
                  <a:pt x="31" y="100"/>
                  <a:pt x="32" y="100"/>
                  <a:pt x="33" y="100"/>
                </a:cubicBezTo>
                <a:cubicBezTo>
                  <a:pt x="32" y="102"/>
                  <a:pt x="34" y="107"/>
                  <a:pt x="35" y="107"/>
                </a:cubicBezTo>
                <a:cubicBezTo>
                  <a:pt x="37" y="108"/>
                  <a:pt x="40" y="105"/>
                  <a:pt x="41" y="102"/>
                </a:cubicBezTo>
                <a:cubicBezTo>
                  <a:pt x="42" y="103"/>
                  <a:pt x="43" y="103"/>
                  <a:pt x="44" y="103"/>
                </a:cubicBezTo>
                <a:cubicBezTo>
                  <a:pt x="44" y="105"/>
                  <a:pt x="47" y="109"/>
                  <a:pt x="48" y="109"/>
                </a:cubicBezTo>
                <a:cubicBezTo>
                  <a:pt x="49" y="109"/>
                  <a:pt x="52" y="105"/>
                  <a:pt x="52" y="103"/>
                </a:cubicBezTo>
                <a:cubicBezTo>
                  <a:pt x="53" y="103"/>
                  <a:pt x="54" y="103"/>
                  <a:pt x="55" y="103"/>
                </a:cubicBezTo>
                <a:cubicBezTo>
                  <a:pt x="55" y="105"/>
                  <a:pt x="59" y="108"/>
                  <a:pt x="60" y="107"/>
                </a:cubicBezTo>
                <a:cubicBezTo>
                  <a:pt x="61" y="107"/>
                  <a:pt x="63" y="102"/>
                  <a:pt x="63" y="100"/>
                </a:cubicBezTo>
                <a:cubicBezTo>
                  <a:pt x="64" y="100"/>
                  <a:pt x="65" y="100"/>
                  <a:pt x="65" y="99"/>
                </a:cubicBezTo>
                <a:cubicBezTo>
                  <a:pt x="67" y="101"/>
                  <a:pt x="71" y="103"/>
                  <a:pt x="72" y="102"/>
                </a:cubicBezTo>
                <a:cubicBezTo>
                  <a:pt x="73" y="102"/>
                  <a:pt x="74" y="97"/>
                  <a:pt x="73" y="95"/>
                </a:cubicBezTo>
                <a:cubicBezTo>
                  <a:pt x="73" y="95"/>
                  <a:pt x="74" y="94"/>
                  <a:pt x="75" y="93"/>
                </a:cubicBezTo>
                <a:cubicBezTo>
                  <a:pt x="76" y="95"/>
                  <a:pt x="81" y="96"/>
                  <a:pt x="82" y="95"/>
                </a:cubicBezTo>
                <a:cubicBezTo>
                  <a:pt x="83" y="94"/>
                  <a:pt x="82" y="89"/>
                  <a:pt x="81" y="87"/>
                </a:cubicBezTo>
                <a:cubicBezTo>
                  <a:pt x="81" y="87"/>
                  <a:pt x="82" y="86"/>
                  <a:pt x="82" y="85"/>
                </a:cubicBezTo>
                <a:cubicBezTo>
                  <a:pt x="84" y="86"/>
                  <a:pt x="89" y="86"/>
                  <a:pt x="90" y="85"/>
                </a:cubicBezTo>
                <a:cubicBezTo>
                  <a:pt x="90" y="84"/>
                  <a:pt x="88" y="79"/>
                  <a:pt x="87" y="78"/>
                </a:cubicBezTo>
                <a:cubicBezTo>
                  <a:pt x="87" y="77"/>
                  <a:pt x="87" y="76"/>
                  <a:pt x="88" y="76"/>
                </a:cubicBezTo>
                <a:cubicBezTo>
                  <a:pt x="90" y="76"/>
                  <a:pt x="94" y="74"/>
                  <a:pt x="95" y="73"/>
                </a:cubicBezTo>
                <a:cubicBezTo>
                  <a:pt x="95" y="72"/>
                  <a:pt x="92" y="68"/>
                  <a:pt x="90" y="67"/>
                </a:cubicBezTo>
                <a:cubicBezTo>
                  <a:pt x="90" y="67"/>
                  <a:pt x="90" y="66"/>
                  <a:pt x="90" y="65"/>
                </a:cubicBezTo>
                <a:cubicBezTo>
                  <a:pt x="92" y="65"/>
                  <a:pt x="96" y="62"/>
                  <a:pt x="96" y="61"/>
                </a:cubicBezTo>
                <a:cubicBezTo>
                  <a:pt x="96" y="59"/>
                  <a:pt x="92" y="56"/>
                  <a:pt x="90" y="56"/>
                </a:cubicBezTo>
                <a:close/>
                <a:moveTo>
                  <a:pt x="58" y="98"/>
                </a:moveTo>
                <a:cubicBezTo>
                  <a:pt x="56" y="99"/>
                  <a:pt x="55" y="99"/>
                  <a:pt x="53" y="99"/>
                </a:cubicBezTo>
                <a:cubicBezTo>
                  <a:pt x="54" y="91"/>
                  <a:pt x="59" y="80"/>
                  <a:pt x="56" y="74"/>
                </a:cubicBezTo>
                <a:cubicBezTo>
                  <a:pt x="60" y="80"/>
                  <a:pt x="71" y="81"/>
                  <a:pt x="79" y="84"/>
                </a:cubicBezTo>
                <a:cubicBezTo>
                  <a:pt x="74" y="91"/>
                  <a:pt x="67" y="96"/>
                  <a:pt x="58" y="98"/>
                </a:cubicBezTo>
                <a:close/>
                <a:moveTo>
                  <a:pt x="17" y="84"/>
                </a:moveTo>
                <a:cubicBezTo>
                  <a:pt x="24" y="81"/>
                  <a:pt x="36" y="80"/>
                  <a:pt x="40" y="74"/>
                </a:cubicBezTo>
                <a:cubicBezTo>
                  <a:pt x="37" y="80"/>
                  <a:pt x="42" y="91"/>
                  <a:pt x="43" y="99"/>
                </a:cubicBezTo>
                <a:cubicBezTo>
                  <a:pt x="33" y="98"/>
                  <a:pt x="23" y="93"/>
                  <a:pt x="17" y="84"/>
                </a:cubicBezTo>
                <a:close/>
                <a:moveTo>
                  <a:pt x="12" y="45"/>
                </a:moveTo>
                <a:cubicBezTo>
                  <a:pt x="19" y="50"/>
                  <a:pt x="26" y="60"/>
                  <a:pt x="32" y="61"/>
                </a:cubicBezTo>
                <a:cubicBezTo>
                  <a:pt x="26" y="61"/>
                  <a:pt x="19" y="71"/>
                  <a:pt x="12" y="76"/>
                </a:cubicBezTo>
                <a:cubicBezTo>
                  <a:pt x="11" y="74"/>
                  <a:pt x="11" y="72"/>
                  <a:pt x="10" y="71"/>
                </a:cubicBezTo>
                <a:cubicBezTo>
                  <a:pt x="8" y="62"/>
                  <a:pt x="9" y="53"/>
                  <a:pt x="12" y="45"/>
                </a:cubicBezTo>
                <a:close/>
                <a:moveTo>
                  <a:pt x="38" y="23"/>
                </a:moveTo>
                <a:cubicBezTo>
                  <a:pt x="40" y="22"/>
                  <a:pt x="41" y="22"/>
                  <a:pt x="43" y="22"/>
                </a:cubicBezTo>
                <a:cubicBezTo>
                  <a:pt x="42" y="30"/>
                  <a:pt x="37" y="41"/>
                  <a:pt x="40" y="47"/>
                </a:cubicBezTo>
                <a:cubicBezTo>
                  <a:pt x="36" y="41"/>
                  <a:pt x="24" y="40"/>
                  <a:pt x="17" y="37"/>
                </a:cubicBezTo>
                <a:cubicBezTo>
                  <a:pt x="22" y="30"/>
                  <a:pt x="29" y="25"/>
                  <a:pt x="38" y="23"/>
                </a:cubicBezTo>
                <a:close/>
                <a:moveTo>
                  <a:pt x="79" y="37"/>
                </a:moveTo>
                <a:cubicBezTo>
                  <a:pt x="71" y="40"/>
                  <a:pt x="60" y="41"/>
                  <a:pt x="56" y="47"/>
                </a:cubicBezTo>
                <a:cubicBezTo>
                  <a:pt x="59" y="41"/>
                  <a:pt x="54" y="30"/>
                  <a:pt x="53" y="22"/>
                </a:cubicBezTo>
                <a:cubicBezTo>
                  <a:pt x="63" y="23"/>
                  <a:pt x="73" y="29"/>
                  <a:pt x="79" y="37"/>
                </a:cubicBezTo>
                <a:close/>
                <a:moveTo>
                  <a:pt x="54" y="70"/>
                </a:moveTo>
                <a:cubicBezTo>
                  <a:pt x="54" y="71"/>
                  <a:pt x="55" y="72"/>
                  <a:pt x="55" y="73"/>
                </a:cubicBezTo>
                <a:cubicBezTo>
                  <a:pt x="55" y="72"/>
                  <a:pt x="54" y="71"/>
                  <a:pt x="53" y="71"/>
                </a:cubicBezTo>
                <a:cubicBezTo>
                  <a:pt x="51" y="74"/>
                  <a:pt x="45" y="74"/>
                  <a:pt x="43" y="71"/>
                </a:cubicBezTo>
                <a:cubicBezTo>
                  <a:pt x="42" y="71"/>
                  <a:pt x="41" y="72"/>
                  <a:pt x="41" y="73"/>
                </a:cubicBezTo>
                <a:cubicBezTo>
                  <a:pt x="41" y="72"/>
                  <a:pt x="41" y="71"/>
                  <a:pt x="42" y="70"/>
                </a:cubicBezTo>
                <a:cubicBezTo>
                  <a:pt x="37" y="70"/>
                  <a:pt x="35" y="65"/>
                  <a:pt x="37" y="62"/>
                </a:cubicBezTo>
                <a:cubicBezTo>
                  <a:pt x="36" y="61"/>
                  <a:pt x="35" y="61"/>
                  <a:pt x="34" y="61"/>
                </a:cubicBezTo>
                <a:cubicBezTo>
                  <a:pt x="35" y="61"/>
                  <a:pt x="36" y="60"/>
                  <a:pt x="37" y="60"/>
                </a:cubicBezTo>
                <a:cubicBezTo>
                  <a:pt x="35" y="56"/>
                  <a:pt x="37" y="51"/>
                  <a:pt x="42" y="51"/>
                </a:cubicBezTo>
                <a:cubicBezTo>
                  <a:pt x="41" y="50"/>
                  <a:pt x="41" y="49"/>
                  <a:pt x="41" y="48"/>
                </a:cubicBezTo>
                <a:cubicBezTo>
                  <a:pt x="41" y="49"/>
                  <a:pt x="42" y="50"/>
                  <a:pt x="43" y="50"/>
                </a:cubicBezTo>
                <a:cubicBezTo>
                  <a:pt x="45" y="47"/>
                  <a:pt x="51" y="47"/>
                  <a:pt x="53" y="50"/>
                </a:cubicBezTo>
                <a:cubicBezTo>
                  <a:pt x="54" y="50"/>
                  <a:pt x="55" y="49"/>
                  <a:pt x="55" y="48"/>
                </a:cubicBezTo>
                <a:cubicBezTo>
                  <a:pt x="55" y="49"/>
                  <a:pt x="54" y="50"/>
                  <a:pt x="54" y="51"/>
                </a:cubicBezTo>
                <a:cubicBezTo>
                  <a:pt x="59" y="51"/>
                  <a:pt x="61" y="56"/>
                  <a:pt x="59" y="60"/>
                </a:cubicBezTo>
                <a:cubicBezTo>
                  <a:pt x="60" y="60"/>
                  <a:pt x="61" y="61"/>
                  <a:pt x="62" y="61"/>
                </a:cubicBezTo>
                <a:cubicBezTo>
                  <a:pt x="61" y="61"/>
                  <a:pt x="60" y="61"/>
                  <a:pt x="59" y="62"/>
                </a:cubicBezTo>
                <a:cubicBezTo>
                  <a:pt x="61" y="65"/>
                  <a:pt x="59" y="70"/>
                  <a:pt x="54" y="70"/>
                </a:cubicBezTo>
                <a:close/>
                <a:moveTo>
                  <a:pt x="84" y="76"/>
                </a:moveTo>
                <a:cubicBezTo>
                  <a:pt x="77" y="71"/>
                  <a:pt x="70" y="61"/>
                  <a:pt x="63" y="61"/>
                </a:cubicBezTo>
                <a:cubicBezTo>
                  <a:pt x="70" y="60"/>
                  <a:pt x="77" y="50"/>
                  <a:pt x="84" y="45"/>
                </a:cubicBezTo>
                <a:cubicBezTo>
                  <a:pt x="85" y="47"/>
                  <a:pt x="85" y="49"/>
                  <a:pt x="86" y="50"/>
                </a:cubicBezTo>
                <a:cubicBezTo>
                  <a:pt x="88" y="59"/>
                  <a:pt x="87" y="68"/>
                  <a:pt x="84" y="76"/>
                </a:cubicBezTo>
                <a:close/>
                <a:moveTo>
                  <a:pt x="48" y="49"/>
                </a:moveTo>
                <a:cubicBezTo>
                  <a:pt x="42" y="49"/>
                  <a:pt x="37" y="54"/>
                  <a:pt x="37" y="61"/>
                </a:cubicBezTo>
                <a:cubicBezTo>
                  <a:pt x="37" y="67"/>
                  <a:pt x="42" y="72"/>
                  <a:pt x="48" y="72"/>
                </a:cubicBezTo>
                <a:cubicBezTo>
                  <a:pt x="54" y="72"/>
                  <a:pt x="59" y="67"/>
                  <a:pt x="59" y="61"/>
                </a:cubicBezTo>
                <a:cubicBezTo>
                  <a:pt x="59" y="54"/>
                  <a:pt x="54" y="49"/>
                  <a:pt x="48" y="49"/>
                </a:cubicBezTo>
                <a:close/>
                <a:moveTo>
                  <a:pt x="48" y="67"/>
                </a:moveTo>
                <a:cubicBezTo>
                  <a:pt x="44" y="67"/>
                  <a:pt x="42" y="64"/>
                  <a:pt x="42" y="61"/>
                </a:cubicBezTo>
                <a:cubicBezTo>
                  <a:pt x="42" y="57"/>
                  <a:pt x="44" y="54"/>
                  <a:pt x="48" y="54"/>
                </a:cubicBezTo>
                <a:cubicBezTo>
                  <a:pt x="51" y="54"/>
                  <a:pt x="54" y="57"/>
                  <a:pt x="54" y="61"/>
                </a:cubicBezTo>
                <a:cubicBezTo>
                  <a:pt x="54" y="64"/>
                  <a:pt x="51" y="67"/>
                  <a:pt x="48" y="67"/>
                </a:cubicBezTo>
                <a:close/>
                <a:moveTo>
                  <a:pt x="117" y="18"/>
                </a:moveTo>
                <a:cubicBezTo>
                  <a:pt x="117" y="17"/>
                  <a:pt x="115" y="16"/>
                  <a:pt x="114" y="16"/>
                </a:cubicBezTo>
                <a:cubicBezTo>
                  <a:pt x="114" y="16"/>
                  <a:pt x="114" y="15"/>
                  <a:pt x="114" y="15"/>
                </a:cubicBezTo>
                <a:cubicBezTo>
                  <a:pt x="115" y="15"/>
                  <a:pt x="116" y="13"/>
                  <a:pt x="116" y="13"/>
                </a:cubicBezTo>
                <a:cubicBezTo>
                  <a:pt x="116" y="13"/>
                  <a:pt x="114" y="12"/>
                  <a:pt x="113" y="12"/>
                </a:cubicBezTo>
                <a:cubicBezTo>
                  <a:pt x="113" y="12"/>
                  <a:pt x="113" y="11"/>
                  <a:pt x="113" y="11"/>
                </a:cubicBezTo>
                <a:cubicBezTo>
                  <a:pt x="114" y="11"/>
                  <a:pt x="114" y="9"/>
                  <a:pt x="114" y="9"/>
                </a:cubicBezTo>
                <a:cubicBezTo>
                  <a:pt x="114" y="8"/>
                  <a:pt x="112" y="8"/>
                  <a:pt x="112" y="8"/>
                </a:cubicBezTo>
                <a:cubicBezTo>
                  <a:pt x="111" y="8"/>
                  <a:pt x="111" y="8"/>
                  <a:pt x="111" y="8"/>
                </a:cubicBezTo>
                <a:cubicBezTo>
                  <a:pt x="111" y="7"/>
                  <a:pt x="112" y="5"/>
                  <a:pt x="111" y="5"/>
                </a:cubicBezTo>
                <a:cubicBezTo>
                  <a:pt x="111" y="5"/>
                  <a:pt x="109" y="5"/>
                  <a:pt x="109" y="6"/>
                </a:cubicBezTo>
                <a:cubicBezTo>
                  <a:pt x="108" y="5"/>
                  <a:pt x="108" y="5"/>
                  <a:pt x="108" y="5"/>
                </a:cubicBezTo>
                <a:cubicBezTo>
                  <a:pt x="108" y="4"/>
                  <a:pt x="108" y="2"/>
                  <a:pt x="108" y="2"/>
                </a:cubicBezTo>
                <a:cubicBezTo>
                  <a:pt x="107" y="2"/>
                  <a:pt x="106" y="3"/>
                  <a:pt x="105" y="3"/>
                </a:cubicBezTo>
                <a:cubicBezTo>
                  <a:pt x="105" y="3"/>
                  <a:pt x="105" y="3"/>
                  <a:pt x="104" y="3"/>
                </a:cubicBezTo>
                <a:cubicBezTo>
                  <a:pt x="105" y="2"/>
                  <a:pt x="104" y="1"/>
                  <a:pt x="103" y="0"/>
                </a:cubicBezTo>
                <a:cubicBezTo>
                  <a:pt x="103" y="0"/>
                  <a:pt x="102" y="1"/>
                  <a:pt x="101" y="2"/>
                </a:cubicBezTo>
                <a:cubicBezTo>
                  <a:pt x="101" y="2"/>
                  <a:pt x="101" y="2"/>
                  <a:pt x="100" y="2"/>
                </a:cubicBezTo>
                <a:cubicBezTo>
                  <a:pt x="100" y="1"/>
                  <a:pt x="99" y="0"/>
                  <a:pt x="99" y="0"/>
                </a:cubicBezTo>
                <a:cubicBezTo>
                  <a:pt x="98" y="0"/>
                  <a:pt x="97" y="1"/>
                  <a:pt x="97" y="2"/>
                </a:cubicBezTo>
                <a:cubicBezTo>
                  <a:pt x="97" y="2"/>
                  <a:pt x="97" y="2"/>
                  <a:pt x="96" y="2"/>
                </a:cubicBezTo>
                <a:cubicBezTo>
                  <a:pt x="96" y="1"/>
                  <a:pt x="95" y="0"/>
                  <a:pt x="94" y="0"/>
                </a:cubicBezTo>
                <a:cubicBezTo>
                  <a:pt x="94" y="1"/>
                  <a:pt x="93" y="2"/>
                  <a:pt x="93" y="3"/>
                </a:cubicBezTo>
                <a:cubicBezTo>
                  <a:pt x="93" y="3"/>
                  <a:pt x="93" y="3"/>
                  <a:pt x="93" y="3"/>
                </a:cubicBezTo>
                <a:cubicBezTo>
                  <a:pt x="92" y="3"/>
                  <a:pt x="90" y="2"/>
                  <a:pt x="90" y="2"/>
                </a:cubicBezTo>
                <a:cubicBezTo>
                  <a:pt x="90" y="2"/>
                  <a:pt x="89" y="4"/>
                  <a:pt x="90" y="5"/>
                </a:cubicBezTo>
                <a:cubicBezTo>
                  <a:pt x="90" y="5"/>
                  <a:pt x="89" y="5"/>
                  <a:pt x="89" y="6"/>
                </a:cubicBezTo>
                <a:cubicBezTo>
                  <a:pt x="88" y="5"/>
                  <a:pt x="87" y="5"/>
                  <a:pt x="86" y="5"/>
                </a:cubicBezTo>
                <a:cubicBezTo>
                  <a:pt x="86" y="5"/>
                  <a:pt x="86" y="7"/>
                  <a:pt x="87" y="8"/>
                </a:cubicBezTo>
                <a:cubicBezTo>
                  <a:pt x="87" y="8"/>
                  <a:pt x="86" y="8"/>
                  <a:pt x="86" y="8"/>
                </a:cubicBezTo>
                <a:cubicBezTo>
                  <a:pt x="86" y="8"/>
                  <a:pt x="84" y="8"/>
                  <a:pt x="84" y="9"/>
                </a:cubicBezTo>
                <a:cubicBezTo>
                  <a:pt x="83" y="9"/>
                  <a:pt x="84" y="11"/>
                  <a:pt x="85" y="11"/>
                </a:cubicBezTo>
                <a:cubicBezTo>
                  <a:pt x="85" y="11"/>
                  <a:pt x="84" y="12"/>
                  <a:pt x="84" y="12"/>
                </a:cubicBezTo>
                <a:cubicBezTo>
                  <a:pt x="84" y="12"/>
                  <a:pt x="82" y="13"/>
                  <a:pt x="82" y="13"/>
                </a:cubicBezTo>
                <a:cubicBezTo>
                  <a:pt x="82" y="13"/>
                  <a:pt x="83" y="15"/>
                  <a:pt x="84" y="15"/>
                </a:cubicBezTo>
                <a:cubicBezTo>
                  <a:pt x="83" y="15"/>
                  <a:pt x="83" y="16"/>
                  <a:pt x="83" y="16"/>
                </a:cubicBezTo>
                <a:cubicBezTo>
                  <a:pt x="83" y="16"/>
                  <a:pt x="81" y="17"/>
                  <a:pt x="81" y="18"/>
                </a:cubicBezTo>
                <a:cubicBezTo>
                  <a:pt x="81" y="18"/>
                  <a:pt x="83" y="19"/>
                  <a:pt x="83" y="19"/>
                </a:cubicBezTo>
                <a:cubicBezTo>
                  <a:pt x="83" y="19"/>
                  <a:pt x="83" y="20"/>
                  <a:pt x="84" y="20"/>
                </a:cubicBezTo>
                <a:cubicBezTo>
                  <a:pt x="83" y="20"/>
                  <a:pt x="82" y="22"/>
                  <a:pt x="82" y="22"/>
                </a:cubicBezTo>
                <a:cubicBezTo>
                  <a:pt x="82" y="23"/>
                  <a:pt x="84" y="23"/>
                  <a:pt x="84" y="23"/>
                </a:cubicBezTo>
                <a:cubicBezTo>
                  <a:pt x="84" y="23"/>
                  <a:pt x="85" y="24"/>
                  <a:pt x="85" y="24"/>
                </a:cubicBezTo>
                <a:cubicBezTo>
                  <a:pt x="84" y="24"/>
                  <a:pt x="83" y="26"/>
                  <a:pt x="84" y="26"/>
                </a:cubicBezTo>
                <a:cubicBezTo>
                  <a:pt x="84" y="27"/>
                  <a:pt x="86" y="27"/>
                  <a:pt x="86" y="27"/>
                </a:cubicBezTo>
                <a:cubicBezTo>
                  <a:pt x="86" y="27"/>
                  <a:pt x="87" y="27"/>
                  <a:pt x="87" y="27"/>
                </a:cubicBezTo>
                <a:cubicBezTo>
                  <a:pt x="86" y="28"/>
                  <a:pt x="86" y="30"/>
                  <a:pt x="86" y="30"/>
                </a:cubicBezTo>
                <a:cubicBezTo>
                  <a:pt x="87" y="30"/>
                  <a:pt x="88" y="30"/>
                  <a:pt x="89" y="30"/>
                </a:cubicBezTo>
                <a:cubicBezTo>
                  <a:pt x="89" y="30"/>
                  <a:pt x="90" y="30"/>
                  <a:pt x="90" y="30"/>
                </a:cubicBezTo>
                <a:cubicBezTo>
                  <a:pt x="89" y="31"/>
                  <a:pt x="90" y="33"/>
                  <a:pt x="90" y="33"/>
                </a:cubicBezTo>
                <a:cubicBezTo>
                  <a:pt x="90" y="33"/>
                  <a:pt x="92" y="32"/>
                  <a:pt x="93" y="32"/>
                </a:cubicBezTo>
                <a:cubicBezTo>
                  <a:pt x="93" y="32"/>
                  <a:pt x="93" y="32"/>
                  <a:pt x="93" y="32"/>
                </a:cubicBezTo>
                <a:cubicBezTo>
                  <a:pt x="93" y="33"/>
                  <a:pt x="94" y="35"/>
                  <a:pt x="94" y="35"/>
                </a:cubicBezTo>
                <a:cubicBezTo>
                  <a:pt x="95" y="35"/>
                  <a:pt x="96" y="34"/>
                  <a:pt x="96" y="33"/>
                </a:cubicBezTo>
                <a:cubicBezTo>
                  <a:pt x="97" y="33"/>
                  <a:pt x="97" y="33"/>
                  <a:pt x="97" y="33"/>
                </a:cubicBezTo>
                <a:cubicBezTo>
                  <a:pt x="97" y="34"/>
                  <a:pt x="98" y="35"/>
                  <a:pt x="99" y="35"/>
                </a:cubicBezTo>
                <a:cubicBezTo>
                  <a:pt x="99" y="35"/>
                  <a:pt x="100" y="34"/>
                  <a:pt x="100" y="33"/>
                </a:cubicBezTo>
                <a:cubicBezTo>
                  <a:pt x="101" y="33"/>
                  <a:pt x="101" y="33"/>
                  <a:pt x="101" y="33"/>
                </a:cubicBezTo>
                <a:cubicBezTo>
                  <a:pt x="102" y="34"/>
                  <a:pt x="103" y="35"/>
                  <a:pt x="103" y="35"/>
                </a:cubicBezTo>
                <a:cubicBezTo>
                  <a:pt x="104" y="35"/>
                  <a:pt x="105" y="33"/>
                  <a:pt x="104" y="32"/>
                </a:cubicBezTo>
                <a:cubicBezTo>
                  <a:pt x="105" y="32"/>
                  <a:pt x="105" y="32"/>
                  <a:pt x="105" y="32"/>
                </a:cubicBezTo>
                <a:cubicBezTo>
                  <a:pt x="106" y="32"/>
                  <a:pt x="107" y="33"/>
                  <a:pt x="108" y="33"/>
                </a:cubicBezTo>
                <a:cubicBezTo>
                  <a:pt x="108" y="33"/>
                  <a:pt x="108" y="31"/>
                  <a:pt x="108" y="30"/>
                </a:cubicBezTo>
                <a:cubicBezTo>
                  <a:pt x="108" y="30"/>
                  <a:pt x="108" y="30"/>
                  <a:pt x="109" y="30"/>
                </a:cubicBezTo>
                <a:cubicBezTo>
                  <a:pt x="109" y="30"/>
                  <a:pt x="111" y="30"/>
                  <a:pt x="111" y="30"/>
                </a:cubicBezTo>
                <a:cubicBezTo>
                  <a:pt x="112" y="30"/>
                  <a:pt x="111" y="28"/>
                  <a:pt x="111" y="27"/>
                </a:cubicBezTo>
                <a:cubicBezTo>
                  <a:pt x="111" y="27"/>
                  <a:pt x="111" y="27"/>
                  <a:pt x="112" y="27"/>
                </a:cubicBezTo>
                <a:cubicBezTo>
                  <a:pt x="112" y="27"/>
                  <a:pt x="114" y="27"/>
                  <a:pt x="114" y="26"/>
                </a:cubicBezTo>
                <a:cubicBezTo>
                  <a:pt x="114" y="26"/>
                  <a:pt x="114" y="24"/>
                  <a:pt x="113" y="24"/>
                </a:cubicBezTo>
                <a:cubicBezTo>
                  <a:pt x="113" y="24"/>
                  <a:pt x="113" y="23"/>
                  <a:pt x="113" y="23"/>
                </a:cubicBezTo>
                <a:cubicBezTo>
                  <a:pt x="114" y="23"/>
                  <a:pt x="116" y="23"/>
                  <a:pt x="116" y="22"/>
                </a:cubicBezTo>
                <a:cubicBezTo>
                  <a:pt x="116" y="22"/>
                  <a:pt x="115" y="20"/>
                  <a:pt x="114" y="20"/>
                </a:cubicBezTo>
                <a:cubicBezTo>
                  <a:pt x="114" y="20"/>
                  <a:pt x="114" y="19"/>
                  <a:pt x="114" y="19"/>
                </a:cubicBezTo>
                <a:cubicBezTo>
                  <a:pt x="115" y="19"/>
                  <a:pt x="117" y="18"/>
                  <a:pt x="117" y="18"/>
                </a:cubicBezTo>
                <a:close/>
                <a:moveTo>
                  <a:pt x="103" y="31"/>
                </a:moveTo>
                <a:cubicBezTo>
                  <a:pt x="102" y="32"/>
                  <a:pt x="101" y="32"/>
                  <a:pt x="101" y="32"/>
                </a:cubicBezTo>
                <a:cubicBezTo>
                  <a:pt x="101" y="29"/>
                  <a:pt x="103" y="25"/>
                  <a:pt x="102" y="22"/>
                </a:cubicBezTo>
                <a:cubicBezTo>
                  <a:pt x="103" y="25"/>
                  <a:pt x="107" y="25"/>
                  <a:pt x="110" y="26"/>
                </a:cubicBezTo>
                <a:cubicBezTo>
                  <a:pt x="108" y="29"/>
                  <a:pt x="106" y="31"/>
                  <a:pt x="103" y="31"/>
                </a:cubicBezTo>
                <a:close/>
                <a:moveTo>
                  <a:pt x="87" y="26"/>
                </a:moveTo>
                <a:cubicBezTo>
                  <a:pt x="90" y="25"/>
                  <a:pt x="95" y="25"/>
                  <a:pt x="96" y="22"/>
                </a:cubicBezTo>
                <a:cubicBezTo>
                  <a:pt x="95" y="25"/>
                  <a:pt x="97" y="29"/>
                  <a:pt x="97" y="32"/>
                </a:cubicBezTo>
                <a:cubicBezTo>
                  <a:pt x="93" y="31"/>
                  <a:pt x="90" y="29"/>
                  <a:pt x="87" y="26"/>
                </a:cubicBezTo>
                <a:close/>
                <a:moveTo>
                  <a:pt x="85" y="21"/>
                </a:moveTo>
                <a:cubicBezTo>
                  <a:pt x="84" y="18"/>
                  <a:pt x="84" y="15"/>
                  <a:pt x="86" y="12"/>
                </a:cubicBezTo>
                <a:cubicBezTo>
                  <a:pt x="88" y="14"/>
                  <a:pt x="91" y="18"/>
                  <a:pt x="93" y="18"/>
                </a:cubicBezTo>
                <a:cubicBezTo>
                  <a:pt x="91" y="18"/>
                  <a:pt x="88" y="21"/>
                  <a:pt x="86" y="23"/>
                </a:cubicBezTo>
                <a:cubicBezTo>
                  <a:pt x="85" y="23"/>
                  <a:pt x="85" y="22"/>
                  <a:pt x="85" y="21"/>
                </a:cubicBezTo>
                <a:close/>
                <a:moveTo>
                  <a:pt x="95" y="4"/>
                </a:moveTo>
                <a:cubicBezTo>
                  <a:pt x="96" y="4"/>
                  <a:pt x="96" y="3"/>
                  <a:pt x="97" y="3"/>
                </a:cubicBezTo>
                <a:cubicBezTo>
                  <a:pt x="97" y="7"/>
                  <a:pt x="95" y="11"/>
                  <a:pt x="96" y="13"/>
                </a:cubicBezTo>
                <a:cubicBezTo>
                  <a:pt x="95" y="11"/>
                  <a:pt x="90" y="10"/>
                  <a:pt x="87" y="9"/>
                </a:cubicBezTo>
                <a:cubicBezTo>
                  <a:pt x="89" y="6"/>
                  <a:pt x="92" y="5"/>
                  <a:pt x="95" y="4"/>
                </a:cubicBezTo>
                <a:close/>
                <a:moveTo>
                  <a:pt x="110" y="9"/>
                </a:moveTo>
                <a:cubicBezTo>
                  <a:pt x="107" y="10"/>
                  <a:pt x="103" y="11"/>
                  <a:pt x="102" y="13"/>
                </a:cubicBezTo>
                <a:cubicBezTo>
                  <a:pt x="103" y="11"/>
                  <a:pt x="101" y="7"/>
                  <a:pt x="101" y="3"/>
                </a:cubicBezTo>
                <a:cubicBezTo>
                  <a:pt x="104" y="4"/>
                  <a:pt x="108" y="6"/>
                  <a:pt x="110" y="9"/>
                </a:cubicBezTo>
                <a:close/>
                <a:moveTo>
                  <a:pt x="101" y="21"/>
                </a:moveTo>
                <a:cubicBezTo>
                  <a:pt x="101" y="21"/>
                  <a:pt x="101" y="22"/>
                  <a:pt x="102" y="22"/>
                </a:cubicBezTo>
                <a:cubicBezTo>
                  <a:pt x="101" y="22"/>
                  <a:pt x="101" y="22"/>
                  <a:pt x="101" y="21"/>
                </a:cubicBezTo>
                <a:cubicBezTo>
                  <a:pt x="100" y="23"/>
                  <a:pt x="98" y="23"/>
                  <a:pt x="97" y="21"/>
                </a:cubicBezTo>
                <a:cubicBezTo>
                  <a:pt x="97" y="22"/>
                  <a:pt x="96" y="22"/>
                  <a:pt x="96" y="22"/>
                </a:cubicBezTo>
                <a:cubicBezTo>
                  <a:pt x="96" y="22"/>
                  <a:pt x="97" y="21"/>
                  <a:pt x="97" y="21"/>
                </a:cubicBezTo>
                <a:cubicBezTo>
                  <a:pt x="95" y="21"/>
                  <a:pt x="94" y="19"/>
                  <a:pt x="95" y="18"/>
                </a:cubicBezTo>
                <a:cubicBezTo>
                  <a:pt x="94" y="18"/>
                  <a:pt x="94" y="18"/>
                  <a:pt x="94" y="18"/>
                </a:cubicBezTo>
                <a:cubicBezTo>
                  <a:pt x="94" y="18"/>
                  <a:pt x="94" y="17"/>
                  <a:pt x="95" y="17"/>
                </a:cubicBezTo>
                <a:cubicBezTo>
                  <a:pt x="94" y="16"/>
                  <a:pt x="95" y="14"/>
                  <a:pt x="97" y="14"/>
                </a:cubicBezTo>
                <a:cubicBezTo>
                  <a:pt x="97" y="14"/>
                  <a:pt x="96" y="13"/>
                  <a:pt x="96" y="13"/>
                </a:cubicBezTo>
                <a:cubicBezTo>
                  <a:pt x="96" y="13"/>
                  <a:pt x="97" y="14"/>
                  <a:pt x="97" y="14"/>
                </a:cubicBezTo>
                <a:cubicBezTo>
                  <a:pt x="98" y="13"/>
                  <a:pt x="100" y="13"/>
                  <a:pt x="101" y="14"/>
                </a:cubicBezTo>
                <a:cubicBezTo>
                  <a:pt x="101" y="14"/>
                  <a:pt x="101" y="13"/>
                  <a:pt x="102" y="13"/>
                </a:cubicBezTo>
                <a:cubicBezTo>
                  <a:pt x="101" y="13"/>
                  <a:pt x="101" y="14"/>
                  <a:pt x="101" y="14"/>
                </a:cubicBezTo>
                <a:cubicBezTo>
                  <a:pt x="103" y="14"/>
                  <a:pt x="104" y="16"/>
                  <a:pt x="103" y="17"/>
                </a:cubicBezTo>
                <a:cubicBezTo>
                  <a:pt x="103" y="17"/>
                  <a:pt x="104" y="18"/>
                  <a:pt x="104" y="18"/>
                </a:cubicBezTo>
                <a:cubicBezTo>
                  <a:pt x="104" y="18"/>
                  <a:pt x="103" y="18"/>
                  <a:pt x="103" y="18"/>
                </a:cubicBezTo>
                <a:cubicBezTo>
                  <a:pt x="104" y="19"/>
                  <a:pt x="103" y="21"/>
                  <a:pt x="101" y="21"/>
                </a:cubicBezTo>
                <a:close/>
                <a:moveTo>
                  <a:pt x="112" y="23"/>
                </a:moveTo>
                <a:cubicBezTo>
                  <a:pt x="110" y="21"/>
                  <a:pt x="107" y="18"/>
                  <a:pt x="104" y="18"/>
                </a:cubicBezTo>
                <a:cubicBezTo>
                  <a:pt x="107" y="18"/>
                  <a:pt x="110" y="14"/>
                  <a:pt x="112" y="12"/>
                </a:cubicBezTo>
                <a:cubicBezTo>
                  <a:pt x="112" y="13"/>
                  <a:pt x="113" y="13"/>
                  <a:pt x="113" y="14"/>
                </a:cubicBezTo>
                <a:cubicBezTo>
                  <a:pt x="114" y="17"/>
                  <a:pt x="113" y="20"/>
                  <a:pt x="112" y="23"/>
                </a:cubicBezTo>
                <a:close/>
                <a:moveTo>
                  <a:pt x="99" y="13"/>
                </a:moveTo>
                <a:cubicBezTo>
                  <a:pt x="97" y="13"/>
                  <a:pt x="95" y="15"/>
                  <a:pt x="95" y="18"/>
                </a:cubicBezTo>
                <a:cubicBezTo>
                  <a:pt x="95" y="20"/>
                  <a:pt x="97" y="22"/>
                  <a:pt x="99" y="22"/>
                </a:cubicBezTo>
                <a:cubicBezTo>
                  <a:pt x="101" y="22"/>
                  <a:pt x="103" y="20"/>
                  <a:pt x="103" y="18"/>
                </a:cubicBezTo>
                <a:cubicBezTo>
                  <a:pt x="103" y="15"/>
                  <a:pt x="101" y="13"/>
                  <a:pt x="99" y="13"/>
                </a:cubicBezTo>
                <a:close/>
                <a:moveTo>
                  <a:pt x="99" y="20"/>
                </a:moveTo>
                <a:cubicBezTo>
                  <a:pt x="98" y="20"/>
                  <a:pt x="97" y="19"/>
                  <a:pt x="97" y="18"/>
                </a:cubicBezTo>
                <a:cubicBezTo>
                  <a:pt x="97" y="16"/>
                  <a:pt x="98" y="15"/>
                  <a:pt x="99" y="15"/>
                </a:cubicBezTo>
                <a:cubicBezTo>
                  <a:pt x="100" y="15"/>
                  <a:pt x="101" y="16"/>
                  <a:pt x="101" y="18"/>
                </a:cubicBezTo>
                <a:cubicBezTo>
                  <a:pt x="101" y="19"/>
                  <a:pt x="100" y="20"/>
                  <a:pt x="99" y="20"/>
                </a:cubicBezTo>
                <a:close/>
              </a:path>
            </a:pathLst>
          </a:custGeom>
          <a:solidFill>
            <a:schemeClr val="bg1"/>
          </a:solidFill>
          <a:ln w="9525">
            <a:noFill/>
            <a:round/>
            <a:headEnd/>
            <a:tailEnd/>
          </a:ln>
        </p:spPr>
        <p:txBody>
          <a:bodyPr anchor="ctr"/>
          <a:lstStyle/>
          <a:p>
            <a:pPr algn="ctr"/>
            <a:endParaRPr/>
          </a:p>
        </p:txBody>
      </p:sp>
      <p:cxnSp>
        <p:nvCxnSpPr>
          <p:cNvPr id="32" name="Straight Connector 90">
            <a:extLst>
              <a:ext uri="{FF2B5EF4-FFF2-40B4-BE49-F238E27FC236}">
                <a16:creationId xmlns:a16="http://schemas.microsoft.com/office/drawing/2014/main" id="{6CB3A284-D700-456E-96F7-86382C6BEE7E}"/>
              </a:ext>
            </a:extLst>
          </p:cNvPr>
          <p:cNvCxnSpPr/>
          <p:nvPr/>
        </p:nvCxnSpPr>
        <p:spPr>
          <a:xfrm flipV="1">
            <a:off x="7506970" y="2120031"/>
            <a:ext cx="406400" cy="304800"/>
          </a:xfrm>
          <a:prstGeom prst="line">
            <a:avLst/>
          </a:prstGeom>
          <a:ln>
            <a:solidFill>
              <a:schemeClr val="accent5"/>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91">
            <a:extLst>
              <a:ext uri="{FF2B5EF4-FFF2-40B4-BE49-F238E27FC236}">
                <a16:creationId xmlns:a16="http://schemas.microsoft.com/office/drawing/2014/main" id="{6346D73A-E084-4E1C-957A-8BBC804FB3CB}"/>
              </a:ext>
            </a:extLst>
          </p:cNvPr>
          <p:cNvCxnSpPr/>
          <p:nvPr/>
        </p:nvCxnSpPr>
        <p:spPr>
          <a:xfrm>
            <a:off x="7927547" y="2120031"/>
            <a:ext cx="812800" cy="2117"/>
          </a:xfrm>
          <a:prstGeom prst="line">
            <a:avLst/>
          </a:prstGeom>
          <a:ln>
            <a:solidFill>
              <a:schemeClr val="accent5"/>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93">
            <a:extLst>
              <a:ext uri="{FF2B5EF4-FFF2-40B4-BE49-F238E27FC236}">
                <a16:creationId xmlns:a16="http://schemas.microsoft.com/office/drawing/2014/main" id="{A143695B-6A87-4968-895A-D15402FA1158}"/>
              </a:ext>
            </a:extLst>
          </p:cNvPr>
          <p:cNvCxnSpPr/>
          <p:nvPr/>
        </p:nvCxnSpPr>
        <p:spPr>
          <a:xfrm rot="16200000" flipH="1">
            <a:off x="7775147" y="4533034"/>
            <a:ext cx="304800" cy="30480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94">
            <a:extLst>
              <a:ext uri="{FF2B5EF4-FFF2-40B4-BE49-F238E27FC236}">
                <a16:creationId xmlns:a16="http://schemas.microsoft.com/office/drawing/2014/main" id="{9764C8A9-72E4-45BC-8989-601A117E248A}"/>
              </a:ext>
            </a:extLst>
          </p:cNvPr>
          <p:cNvCxnSpPr/>
          <p:nvPr/>
        </p:nvCxnSpPr>
        <p:spPr>
          <a:xfrm>
            <a:off x="8079947" y="4834796"/>
            <a:ext cx="914400" cy="2117"/>
          </a:xfrm>
          <a:prstGeom prst="line">
            <a:avLst/>
          </a:prstGeom>
          <a:ln>
            <a:solidFill>
              <a:schemeClr val="accent5"/>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97">
            <a:extLst>
              <a:ext uri="{FF2B5EF4-FFF2-40B4-BE49-F238E27FC236}">
                <a16:creationId xmlns:a16="http://schemas.microsoft.com/office/drawing/2014/main" id="{EC9DA28C-B0BA-4753-BB68-75B2DC1AAE2E}"/>
              </a:ext>
            </a:extLst>
          </p:cNvPr>
          <p:cNvCxnSpPr/>
          <p:nvPr/>
        </p:nvCxnSpPr>
        <p:spPr>
          <a:xfrm rot="5400000" flipH="1">
            <a:off x="4555086" y="2197580"/>
            <a:ext cx="304800" cy="30480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98">
            <a:extLst>
              <a:ext uri="{FF2B5EF4-FFF2-40B4-BE49-F238E27FC236}">
                <a16:creationId xmlns:a16="http://schemas.microsoft.com/office/drawing/2014/main" id="{2432055B-8FC5-419A-8BAC-5E227B64D6A8}"/>
              </a:ext>
            </a:extLst>
          </p:cNvPr>
          <p:cNvCxnSpPr>
            <a:cxnSpLocks/>
          </p:cNvCxnSpPr>
          <p:nvPr/>
        </p:nvCxnSpPr>
        <p:spPr>
          <a:xfrm flipH="1">
            <a:off x="3504025" y="2192425"/>
            <a:ext cx="1056544" cy="4190"/>
          </a:xfrm>
          <a:prstGeom prst="line">
            <a:avLst/>
          </a:prstGeom>
          <a:ln>
            <a:solidFill>
              <a:schemeClr val="accent5"/>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101">
            <a:extLst>
              <a:ext uri="{FF2B5EF4-FFF2-40B4-BE49-F238E27FC236}">
                <a16:creationId xmlns:a16="http://schemas.microsoft.com/office/drawing/2014/main" id="{B26B4BCC-9558-47B2-B8CB-E7667B7808E8}"/>
              </a:ext>
            </a:extLst>
          </p:cNvPr>
          <p:cNvCxnSpPr/>
          <p:nvPr/>
        </p:nvCxnSpPr>
        <p:spPr>
          <a:xfrm rot="10800000" flipV="1">
            <a:off x="4433665" y="4444853"/>
            <a:ext cx="406400" cy="304800"/>
          </a:xfrm>
          <a:prstGeom prst="line">
            <a:avLst/>
          </a:prstGeom>
          <a:ln>
            <a:solidFill>
              <a:schemeClr val="accent5"/>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102">
            <a:extLst>
              <a:ext uri="{FF2B5EF4-FFF2-40B4-BE49-F238E27FC236}">
                <a16:creationId xmlns:a16="http://schemas.microsoft.com/office/drawing/2014/main" id="{E9C6A99C-EC49-4560-9AE0-38CAFC17E5DD}"/>
              </a:ext>
            </a:extLst>
          </p:cNvPr>
          <p:cNvCxnSpPr>
            <a:cxnSpLocks/>
          </p:cNvCxnSpPr>
          <p:nvPr/>
        </p:nvCxnSpPr>
        <p:spPr>
          <a:xfrm flipH="1">
            <a:off x="3283738" y="4749653"/>
            <a:ext cx="1143968" cy="20967"/>
          </a:xfrm>
          <a:prstGeom prst="line">
            <a:avLst/>
          </a:prstGeom>
          <a:ln>
            <a:solidFill>
              <a:schemeClr val="accent5"/>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7" name="ïṧ1îdè">
            <a:extLst>
              <a:ext uri="{FF2B5EF4-FFF2-40B4-BE49-F238E27FC236}">
                <a16:creationId xmlns:a16="http://schemas.microsoft.com/office/drawing/2014/main" id="{5BC67EA9-836B-4B08-BFA0-8513CB87C409}"/>
              </a:ext>
            </a:extLst>
          </p:cNvPr>
          <p:cNvSpPr>
            <a:spLocks/>
          </p:cNvSpPr>
          <p:nvPr/>
        </p:nvSpPr>
        <p:spPr bwMode="auto">
          <a:xfrm>
            <a:off x="6651019" y="4057208"/>
            <a:ext cx="367124" cy="475826"/>
          </a:xfrm>
          <a:custGeom>
            <a:avLst/>
            <a:gdLst/>
            <a:ahLst/>
            <a:cxnLst>
              <a:cxn ang="0">
                <a:pos x="96" y="84"/>
              </a:cxn>
              <a:cxn ang="0">
                <a:pos x="80" y="109"/>
              </a:cxn>
              <a:cxn ang="0">
                <a:pos x="78" y="123"/>
              </a:cxn>
              <a:cxn ang="0">
                <a:pos x="51" y="95"/>
              </a:cxn>
              <a:cxn ang="0">
                <a:pos x="70" y="70"/>
              </a:cxn>
              <a:cxn ang="0">
                <a:pos x="67" y="89"/>
              </a:cxn>
              <a:cxn ang="0">
                <a:pos x="83" y="77"/>
              </a:cxn>
              <a:cxn ang="0">
                <a:pos x="85" y="48"/>
              </a:cxn>
              <a:cxn ang="0">
                <a:pos x="0" y="48"/>
              </a:cxn>
              <a:cxn ang="0">
                <a:pos x="3" y="93"/>
              </a:cxn>
              <a:cxn ang="0">
                <a:pos x="18" y="116"/>
              </a:cxn>
              <a:cxn ang="0">
                <a:pos x="44" y="123"/>
              </a:cxn>
              <a:cxn ang="0">
                <a:pos x="42" y="89"/>
              </a:cxn>
              <a:cxn ang="0">
                <a:pos x="18" y="77"/>
              </a:cxn>
              <a:cxn ang="0">
                <a:pos x="25" y="91"/>
              </a:cxn>
              <a:cxn ang="0">
                <a:pos x="11" y="72"/>
              </a:cxn>
              <a:cxn ang="0">
                <a:pos x="0" y="48"/>
              </a:cxn>
              <a:cxn ang="0">
                <a:pos x="48" y="70"/>
              </a:cxn>
              <a:cxn ang="0">
                <a:pos x="48" y="0"/>
              </a:cxn>
              <a:cxn ang="0">
                <a:pos x="77" y="33"/>
              </a:cxn>
              <a:cxn ang="0">
                <a:pos x="62" y="22"/>
              </a:cxn>
              <a:cxn ang="0">
                <a:pos x="77" y="33"/>
              </a:cxn>
              <a:cxn ang="0">
                <a:pos x="50" y="24"/>
              </a:cxn>
              <a:cxn ang="0">
                <a:pos x="60" y="33"/>
              </a:cxn>
              <a:cxn ang="0">
                <a:pos x="57" y="19"/>
              </a:cxn>
              <a:cxn ang="0">
                <a:pos x="50" y="20"/>
              </a:cxn>
              <a:cxn ang="0">
                <a:pos x="45" y="7"/>
              </a:cxn>
              <a:cxn ang="0">
                <a:pos x="46" y="20"/>
              </a:cxn>
              <a:cxn ang="0">
                <a:pos x="45" y="7"/>
              </a:cxn>
              <a:cxn ang="0">
                <a:pos x="36" y="33"/>
              </a:cxn>
              <a:cxn ang="0">
                <a:pos x="46" y="24"/>
              </a:cxn>
              <a:cxn ang="0">
                <a:pos x="33" y="22"/>
              </a:cxn>
              <a:cxn ang="0">
                <a:pos x="19" y="33"/>
              </a:cxn>
              <a:cxn ang="0">
                <a:pos x="33" y="22"/>
              </a:cxn>
              <a:cxn ang="0">
                <a:pos x="24" y="52"/>
              </a:cxn>
              <a:cxn ang="0">
                <a:pos x="31" y="37"/>
              </a:cxn>
              <a:cxn ang="0">
                <a:pos x="37" y="47"/>
              </a:cxn>
              <a:cxn ang="0">
                <a:pos x="46" y="37"/>
              </a:cxn>
              <a:cxn ang="0">
                <a:pos x="37" y="47"/>
              </a:cxn>
              <a:cxn ang="0">
                <a:pos x="45" y="64"/>
              </a:cxn>
              <a:cxn ang="0">
                <a:pos x="46" y="50"/>
              </a:cxn>
              <a:cxn ang="0">
                <a:pos x="50" y="64"/>
              </a:cxn>
              <a:cxn ang="0">
                <a:pos x="50" y="50"/>
              </a:cxn>
              <a:cxn ang="0">
                <a:pos x="50" y="64"/>
              </a:cxn>
              <a:cxn ang="0">
                <a:pos x="60" y="37"/>
              </a:cxn>
              <a:cxn ang="0">
                <a:pos x="50" y="46"/>
              </a:cxn>
              <a:cxn ang="0">
                <a:pos x="62" y="48"/>
              </a:cxn>
              <a:cxn ang="0">
                <a:pos x="77" y="37"/>
              </a:cxn>
              <a:cxn ang="0">
                <a:pos x="62" y="48"/>
              </a:cxn>
              <a:cxn ang="0">
                <a:pos x="61" y="18"/>
              </a:cxn>
              <a:cxn ang="0">
                <a:pos x="56" y="7"/>
              </a:cxn>
              <a:cxn ang="0">
                <a:pos x="34" y="18"/>
              </a:cxn>
              <a:cxn ang="0">
                <a:pos x="27" y="15"/>
              </a:cxn>
              <a:cxn ang="0">
                <a:pos x="34" y="52"/>
              </a:cxn>
              <a:cxn ang="0">
                <a:pos x="39" y="63"/>
              </a:cxn>
              <a:cxn ang="0">
                <a:pos x="61" y="52"/>
              </a:cxn>
              <a:cxn ang="0">
                <a:pos x="69" y="55"/>
              </a:cxn>
            </a:cxnLst>
            <a:rect l="0" t="0" r="r" b="b"/>
            <a:pathLst>
              <a:path w="96" h="123">
                <a:moveTo>
                  <a:pt x="96" y="48"/>
                </a:moveTo>
                <a:cubicBezTo>
                  <a:pt x="96" y="57"/>
                  <a:pt x="96" y="82"/>
                  <a:pt x="96" y="84"/>
                </a:cubicBezTo>
                <a:cubicBezTo>
                  <a:pt x="96" y="88"/>
                  <a:pt x="94" y="91"/>
                  <a:pt x="92" y="93"/>
                </a:cubicBezTo>
                <a:cubicBezTo>
                  <a:pt x="91" y="95"/>
                  <a:pt x="82" y="107"/>
                  <a:pt x="80" y="109"/>
                </a:cubicBezTo>
                <a:cubicBezTo>
                  <a:pt x="78" y="111"/>
                  <a:pt x="78" y="113"/>
                  <a:pt x="78" y="116"/>
                </a:cubicBezTo>
                <a:cubicBezTo>
                  <a:pt x="78" y="118"/>
                  <a:pt x="78" y="123"/>
                  <a:pt x="78" y="123"/>
                </a:cubicBezTo>
                <a:cubicBezTo>
                  <a:pt x="51" y="123"/>
                  <a:pt x="51" y="123"/>
                  <a:pt x="51" y="123"/>
                </a:cubicBezTo>
                <a:cubicBezTo>
                  <a:pt x="51" y="123"/>
                  <a:pt x="51" y="98"/>
                  <a:pt x="51" y="95"/>
                </a:cubicBezTo>
                <a:cubicBezTo>
                  <a:pt x="51" y="93"/>
                  <a:pt x="52" y="91"/>
                  <a:pt x="53" y="89"/>
                </a:cubicBezTo>
                <a:cubicBezTo>
                  <a:pt x="57" y="84"/>
                  <a:pt x="67" y="73"/>
                  <a:pt x="70" y="70"/>
                </a:cubicBezTo>
                <a:cubicBezTo>
                  <a:pt x="75" y="65"/>
                  <a:pt x="82" y="71"/>
                  <a:pt x="78" y="77"/>
                </a:cubicBezTo>
                <a:cubicBezTo>
                  <a:pt x="76" y="79"/>
                  <a:pt x="69" y="87"/>
                  <a:pt x="67" y="89"/>
                </a:cubicBezTo>
                <a:cubicBezTo>
                  <a:pt x="65" y="91"/>
                  <a:pt x="68" y="93"/>
                  <a:pt x="70" y="91"/>
                </a:cubicBezTo>
                <a:cubicBezTo>
                  <a:pt x="72" y="89"/>
                  <a:pt x="81" y="79"/>
                  <a:pt x="83" y="77"/>
                </a:cubicBezTo>
                <a:cubicBezTo>
                  <a:pt x="84" y="76"/>
                  <a:pt x="85" y="74"/>
                  <a:pt x="85" y="72"/>
                </a:cubicBezTo>
                <a:cubicBezTo>
                  <a:pt x="85" y="70"/>
                  <a:pt x="85" y="55"/>
                  <a:pt x="85" y="48"/>
                </a:cubicBezTo>
                <a:cubicBezTo>
                  <a:pt x="85" y="39"/>
                  <a:pt x="96" y="39"/>
                  <a:pt x="96" y="48"/>
                </a:cubicBezTo>
                <a:close/>
                <a:moveTo>
                  <a:pt x="0" y="48"/>
                </a:moveTo>
                <a:cubicBezTo>
                  <a:pt x="0" y="57"/>
                  <a:pt x="0" y="82"/>
                  <a:pt x="0" y="84"/>
                </a:cubicBezTo>
                <a:cubicBezTo>
                  <a:pt x="0" y="88"/>
                  <a:pt x="1" y="91"/>
                  <a:pt x="3" y="93"/>
                </a:cubicBezTo>
                <a:cubicBezTo>
                  <a:pt x="5" y="95"/>
                  <a:pt x="14" y="107"/>
                  <a:pt x="16" y="109"/>
                </a:cubicBezTo>
                <a:cubicBezTo>
                  <a:pt x="17" y="111"/>
                  <a:pt x="18" y="113"/>
                  <a:pt x="18" y="116"/>
                </a:cubicBezTo>
                <a:cubicBezTo>
                  <a:pt x="18" y="118"/>
                  <a:pt x="18" y="123"/>
                  <a:pt x="18" y="123"/>
                </a:cubicBezTo>
                <a:cubicBezTo>
                  <a:pt x="44" y="123"/>
                  <a:pt x="44" y="123"/>
                  <a:pt x="44" y="123"/>
                </a:cubicBezTo>
                <a:cubicBezTo>
                  <a:pt x="44" y="123"/>
                  <a:pt x="44" y="98"/>
                  <a:pt x="44" y="95"/>
                </a:cubicBezTo>
                <a:cubicBezTo>
                  <a:pt x="44" y="93"/>
                  <a:pt x="43" y="91"/>
                  <a:pt x="42" y="89"/>
                </a:cubicBezTo>
                <a:cubicBezTo>
                  <a:pt x="38" y="84"/>
                  <a:pt x="29" y="73"/>
                  <a:pt x="26" y="70"/>
                </a:cubicBezTo>
                <a:cubicBezTo>
                  <a:pt x="21" y="65"/>
                  <a:pt x="13" y="71"/>
                  <a:pt x="18" y="77"/>
                </a:cubicBezTo>
                <a:cubicBezTo>
                  <a:pt x="20" y="79"/>
                  <a:pt x="27" y="87"/>
                  <a:pt x="28" y="89"/>
                </a:cubicBezTo>
                <a:cubicBezTo>
                  <a:pt x="30" y="91"/>
                  <a:pt x="28" y="93"/>
                  <a:pt x="25" y="91"/>
                </a:cubicBezTo>
                <a:cubicBezTo>
                  <a:pt x="24" y="89"/>
                  <a:pt x="14" y="79"/>
                  <a:pt x="13" y="77"/>
                </a:cubicBezTo>
                <a:cubicBezTo>
                  <a:pt x="12" y="76"/>
                  <a:pt x="11" y="74"/>
                  <a:pt x="11" y="72"/>
                </a:cubicBezTo>
                <a:cubicBezTo>
                  <a:pt x="11" y="70"/>
                  <a:pt x="11" y="55"/>
                  <a:pt x="11" y="48"/>
                </a:cubicBezTo>
                <a:cubicBezTo>
                  <a:pt x="11" y="39"/>
                  <a:pt x="0" y="39"/>
                  <a:pt x="0" y="48"/>
                </a:cubicBezTo>
                <a:close/>
                <a:moveTo>
                  <a:pt x="83" y="35"/>
                </a:moveTo>
                <a:cubicBezTo>
                  <a:pt x="83" y="54"/>
                  <a:pt x="67" y="70"/>
                  <a:pt x="48" y="70"/>
                </a:cubicBezTo>
                <a:cubicBezTo>
                  <a:pt x="29" y="70"/>
                  <a:pt x="13" y="54"/>
                  <a:pt x="13" y="35"/>
                </a:cubicBezTo>
                <a:cubicBezTo>
                  <a:pt x="13" y="16"/>
                  <a:pt x="29" y="0"/>
                  <a:pt x="48" y="0"/>
                </a:cubicBezTo>
                <a:cubicBezTo>
                  <a:pt x="67" y="0"/>
                  <a:pt x="83" y="16"/>
                  <a:pt x="83" y="35"/>
                </a:cubicBezTo>
                <a:close/>
                <a:moveTo>
                  <a:pt x="77" y="33"/>
                </a:moveTo>
                <a:cubicBezTo>
                  <a:pt x="76" y="28"/>
                  <a:pt x="74" y="23"/>
                  <a:pt x="72" y="19"/>
                </a:cubicBezTo>
                <a:cubicBezTo>
                  <a:pt x="69" y="20"/>
                  <a:pt x="66" y="21"/>
                  <a:pt x="62" y="22"/>
                </a:cubicBezTo>
                <a:cubicBezTo>
                  <a:pt x="63" y="26"/>
                  <a:pt x="64" y="29"/>
                  <a:pt x="64" y="33"/>
                </a:cubicBezTo>
                <a:lnTo>
                  <a:pt x="77" y="33"/>
                </a:lnTo>
                <a:close/>
                <a:moveTo>
                  <a:pt x="58" y="23"/>
                </a:moveTo>
                <a:cubicBezTo>
                  <a:pt x="56" y="24"/>
                  <a:pt x="53" y="24"/>
                  <a:pt x="50" y="24"/>
                </a:cubicBezTo>
                <a:cubicBezTo>
                  <a:pt x="50" y="33"/>
                  <a:pt x="50" y="33"/>
                  <a:pt x="50" y="33"/>
                </a:cubicBezTo>
                <a:cubicBezTo>
                  <a:pt x="60" y="33"/>
                  <a:pt x="60" y="33"/>
                  <a:pt x="60" y="33"/>
                </a:cubicBezTo>
                <a:cubicBezTo>
                  <a:pt x="60" y="30"/>
                  <a:pt x="59" y="26"/>
                  <a:pt x="58" y="23"/>
                </a:cubicBezTo>
                <a:close/>
                <a:moveTo>
                  <a:pt x="57" y="19"/>
                </a:moveTo>
                <a:cubicBezTo>
                  <a:pt x="55" y="14"/>
                  <a:pt x="53" y="10"/>
                  <a:pt x="50" y="6"/>
                </a:cubicBezTo>
                <a:cubicBezTo>
                  <a:pt x="50" y="20"/>
                  <a:pt x="50" y="20"/>
                  <a:pt x="50" y="20"/>
                </a:cubicBezTo>
                <a:cubicBezTo>
                  <a:pt x="52" y="20"/>
                  <a:pt x="55" y="20"/>
                  <a:pt x="57" y="19"/>
                </a:cubicBezTo>
                <a:close/>
                <a:moveTo>
                  <a:pt x="45" y="7"/>
                </a:moveTo>
                <a:cubicBezTo>
                  <a:pt x="42" y="11"/>
                  <a:pt x="40" y="15"/>
                  <a:pt x="38" y="19"/>
                </a:cubicBezTo>
                <a:cubicBezTo>
                  <a:pt x="41" y="19"/>
                  <a:pt x="43" y="20"/>
                  <a:pt x="46" y="20"/>
                </a:cubicBezTo>
                <a:cubicBezTo>
                  <a:pt x="46" y="6"/>
                  <a:pt x="46" y="6"/>
                  <a:pt x="46" y="6"/>
                </a:cubicBezTo>
                <a:cubicBezTo>
                  <a:pt x="45" y="7"/>
                  <a:pt x="45" y="7"/>
                  <a:pt x="45" y="7"/>
                </a:cubicBezTo>
                <a:close/>
                <a:moveTo>
                  <a:pt x="37" y="23"/>
                </a:moveTo>
                <a:cubicBezTo>
                  <a:pt x="36" y="26"/>
                  <a:pt x="36" y="29"/>
                  <a:pt x="36" y="33"/>
                </a:cubicBezTo>
                <a:cubicBezTo>
                  <a:pt x="46" y="33"/>
                  <a:pt x="46" y="33"/>
                  <a:pt x="46" y="33"/>
                </a:cubicBezTo>
                <a:cubicBezTo>
                  <a:pt x="46" y="24"/>
                  <a:pt x="46" y="24"/>
                  <a:pt x="46" y="24"/>
                </a:cubicBezTo>
                <a:cubicBezTo>
                  <a:pt x="43" y="24"/>
                  <a:pt x="40" y="24"/>
                  <a:pt x="37" y="23"/>
                </a:cubicBezTo>
                <a:close/>
                <a:moveTo>
                  <a:pt x="33" y="22"/>
                </a:moveTo>
                <a:cubicBezTo>
                  <a:pt x="30" y="21"/>
                  <a:pt x="27" y="20"/>
                  <a:pt x="24" y="18"/>
                </a:cubicBezTo>
                <a:cubicBezTo>
                  <a:pt x="21" y="22"/>
                  <a:pt x="19" y="27"/>
                  <a:pt x="19" y="33"/>
                </a:cubicBezTo>
                <a:cubicBezTo>
                  <a:pt x="31" y="33"/>
                  <a:pt x="31" y="33"/>
                  <a:pt x="31" y="33"/>
                </a:cubicBezTo>
                <a:cubicBezTo>
                  <a:pt x="32" y="29"/>
                  <a:pt x="32" y="25"/>
                  <a:pt x="33" y="22"/>
                </a:cubicBezTo>
                <a:close/>
                <a:moveTo>
                  <a:pt x="19" y="37"/>
                </a:moveTo>
                <a:cubicBezTo>
                  <a:pt x="19" y="43"/>
                  <a:pt x="21" y="48"/>
                  <a:pt x="24" y="52"/>
                </a:cubicBezTo>
                <a:cubicBezTo>
                  <a:pt x="27" y="51"/>
                  <a:pt x="30" y="49"/>
                  <a:pt x="33" y="48"/>
                </a:cubicBezTo>
                <a:cubicBezTo>
                  <a:pt x="32" y="45"/>
                  <a:pt x="32" y="41"/>
                  <a:pt x="31" y="37"/>
                </a:cubicBezTo>
                <a:lnTo>
                  <a:pt x="19" y="37"/>
                </a:lnTo>
                <a:close/>
                <a:moveTo>
                  <a:pt x="37" y="47"/>
                </a:moveTo>
                <a:cubicBezTo>
                  <a:pt x="40" y="47"/>
                  <a:pt x="43" y="46"/>
                  <a:pt x="46" y="46"/>
                </a:cubicBezTo>
                <a:cubicBezTo>
                  <a:pt x="46" y="37"/>
                  <a:pt x="46" y="37"/>
                  <a:pt x="46" y="37"/>
                </a:cubicBezTo>
                <a:cubicBezTo>
                  <a:pt x="36" y="37"/>
                  <a:pt x="36" y="37"/>
                  <a:pt x="36" y="37"/>
                </a:cubicBezTo>
                <a:cubicBezTo>
                  <a:pt x="36" y="41"/>
                  <a:pt x="36" y="44"/>
                  <a:pt x="37" y="47"/>
                </a:cubicBezTo>
                <a:close/>
                <a:moveTo>
                  <a:pt x="38" y="51"/>
                </a:moveTo>
                <a:cubicBezTo>
                  <a:pt x="40" y="56"/>
                  <a:pt x="43" y="60"/>
                  <a:pt x="45" y="64"/>
                </a:cubicBezTo>
                <a:cubicBezTo>
                  <a:pt x="46" y="64"/>
                  <a:pt x="46" y="64"/>
                  <a:pt x="46" y="64"/>
                </a:cubicBezTo>
                <a:cubicBezTo>
                  <a:pt x="46" y="50"/>
                  <a:pt x="46" y="50"/>
                  <a:pt x="46" y="50"/>
                </a:cubicBezTo>
                <a:cubicBezTo>
                  <a:pt x="43" y="51"/>
                  <a:pt x="41" y="51"/>
                  <a:pt x="38" y="51"/>
                </a:cubicBezTo>
                <a:close/>
                <a:moveTo>
                  <a:pt x="50" y="64"/>
                </a:moveTo>
                <a:cubicBezTo>
                  <a:pt x="53" y="60"/>
                  <a:pt x="55" y="56"/>
                  <a:pt x="57" y="51"/>
                </a:cubicBezTo>
                <a:cubicBezTo>
                  <a:pt x="55" y="51"/>
                  <a:pt x="52" y="50"/>
                  <a:pt x="50" y="50"/>
                </a:cubicBezTo>
                <a:cubicBezTo>
                  <a:pt x="50" y="64"/>
                  <a:pt x="50" y="64"/>
                  <a:pt x="50" y="64"/>
                </a:cubicBezTo>
                <a:cubicBezTo>
                  <a:pt x="50" y="64"/>
                  <a:pt x="50" y="64"/>
                  <a:pt x="50" y="64"/>
                </a:cubicBezTo>
                <a:close/>
                <a:moveTo>
                  <a:pt x="58" y="47"/>
                </a:moveTo>
                <a:cubicBezTo>
                  <a:pt x="59" y="44"/>
                  <a:pt x="60" y="41"/>
                  <a:pt x="60" y="37"/>
                </a:cubicBezTo>
                <a:cubicBezTo>
                  <a:pt x="50" y="37"/>
                  <a:pt x="50" y="37"/>
                  <a:pt x="50" y="37"/>
                </a:cubicBezTo>
                <a:cubicBezTo>
                  <a:pt x="50" y="46"/>
                  <a:pt x="50" y="46"/>
                  <a:pt x="50" y="46"/>
                </a:cubicBezTo>
                <a:cubicBezTo>
                  <a:pt x="53" y="46"/>
                  <a:pt x="56" y="47"/>
                  <a:pt x="58" y="47"/>
                </a:cubicBezTo>
                <a:close/>
                <a:moveTo>
                  <a:pt x="62" y="48"/>
                </a:moveTo>
                <a:cubicBezTo>
                  <a:pt x="66" y="49"/>
                  <a:pt x="69" y="50"/>
                  <a:pt x="71" y="52"/>
                </a:cubicBezTo>
                <a:cubicBezTo>
                  <a:pt x="74" y="47"/>
                  <a:pt x="76" y="42"/>
                  <a:pt x="77" y="37"/>
                </a:cubicBezTo>
                <a:cubicBezTo>
                  <a:pt x="64" y="37"/>
                  <a:pt x="64" y="37"/>
                  <a:pt x="64" y="37"/>
                </a:cubicBezTo>
                <a:cubicBezTo>
                  <a:pt x="64" y="41"/>
                  <a:pt x="63" y="45"/>
                  <a:pt x="62" y="48"/>
                </a:cubicBezTo>
                <a:close/>
                <a:moveTo>
                  <a:pt x="56" y="7"/>
                </a:moveTo>
                <a:cubicBezTo>
                  <a:pt x="58" y="11"/>
                  <a:pt x="60" y="14"/>
                  <a:pt x="61" y="18"/>
                </a:cubicBezTo>
                <a:cubicBezTo>
                  <a:pt x="64" y="17"/>
                  <a:pt x="66" y="16"/>
                  <a:pt x="69" y="15"/>
                </a:cubicBezTo>
                <a:cubicBezTo>
                  <a:pt x="65" y="12"/>
                  <a:pt x="61" y="9"/>
                  <a:pt x="56" y="7"/>
                </a:cubicBezTo>
                <a:close/>
                <a:moveTo>
                  <a:pt x="27" y="15"/>
                </a:moveTo>
                <a:cubicBezTo>
                  <a:pt x="29" y="16"/>
                  <a:pt x="32" y="17"/>
                  <a:pt x="34" y="18"/>
                </a:cubicBezTo>
                <a:cubicBezTo>
                  <a:pt x="36" y="14"/>
                  <a:pt x="37" y="11"/>
                  <a:pt x="40" y="7"/>
                </a:cubicBezTo>
                <a:cubicBezTo>
                  <a:pt x="35" y="9"/>
                  <a:pt x="30" y="11"/>
                  <a:pt x="27" y="15"/>
                </a:cubicBezTo>
                <a:close/>
                <a:moveTo>
                  <a:pt x="39" y="63"/>
                </a:moveTo>
                <a:cubicBezTo>
                  <a:pt x="37" y="60"/>
                  <a:pt x="36" y="56"/>
                  <a:pt x="34" y="52"/>
                </a:cubicBezTo>
                <a:cubicBezTo>
                  <a:pt x="32" y="53"/>
                  <a:pt x="29" y="54"/>
                  <a:pt x="27" y="55"/>
                </a:cubicBezTo>
                <a:cubicBezTo>
                  <a:pt x="31" y="59"/>
                  <a:pt x="35" y="61"/>
                  <a:pt x="39" y="63"/>
                </a:cubicBezTo>
                <a:close/>
                <a:moveTo>
                  <a:pt x="69" y="55"/>
                </a:moveTo>
                <a:cubicBezTo>
                  <a:pt x="66" y="54"/>
                  <a:pt x="64" y="53"/>
                  <a:pt x="61" y="52"/>
                </a:cubicBezTo>
                <a:cubicBezTo>
                  <a:pt x="60" y="56"/>
                  <a:pt x="58" y="59"/>
                  <a:pt x="56" y="63"/>
                </a:cubicBezTo>
                <a:cubicBezTo>
                  <a:pt x="61" y="61"/>
                  <a:pt x="65" y="58"/>
                  <a:pt x="69" y="55"/>
                </a:cubicBezTo>
                <a:close/>
              </a:path>
            </a:pathLst>
          </a:custGeom>
          <a:solidFill>
            <a:schemeClr val="bg1"/>
          </a:solidFill>
          <a:ln w="9525">
            <a:noFill/>
            <a:round/>
            <a:headEnd/>
            <a:tailEnd/>
          </a:ln>
        </p:spPr>
        <p:txBody>
          <a:bodyPr anchor="ctr"/>
          <a:lstStyle/>
          <a:p>
            <a:pPr algn="ctr"/>
            <a:endParaRPr/>
          </a:p>
        </p:txBody>
      </p:sp>
      <p:sp>
        <p:nvSpPr>
          <p:cNvPr id="18" name="i$ḷîdê">
            <a:extLst>
              <a:ext uri="{FF2B5EF4-FFF2-40B4-BE49-F238E27FC236}">
                <a16:creationId xmlns:a16="http://schemas.microsoft.com/office/drawing/2014/main" id="{476F180B-2948-4F0C-8F53-CC16D7A41550}"/>
              </a:ext>
            </a:extLst>
          </p:cNvPr>
          <p:cNvSpPr txBox="1">
            <a:spLocks/>
          </p:cNvSpPr>
          <p:nvPr/>
        </p:nvSpPr>
        <p:spPr bwMode="auto">
          <a:xfrm>
            <a:off x="8778325" y="4670639"/>
            <a:ext cx="3028183" cy="309958"/>
          </a:xfrm>
          <a:prstGeom prst="rect">
            <a:avLst/>
          </a:prstGeom>
          <a:noFill/>
          <a:extLst/>
        </p:spPr>
        <p:txBody>
          <a:bodyPr wrap="none" lIns="360000" tIns="0" rIns="0" bIns="0" anchor="ctr" anchorCtr="0">
            <a:noAutofit/>
          </a:bodyPr>
          <a:lstStyle/>
          <a:p>
            <a:pPr algn="l" latinLnBrk="0"/>
            <a:r>
              <a:rPr lang="zh-CN" altLang="en-US" sz="2400" dirty="0">
                <a:solidFill>
                  <a:schemeClr val="accent4"/>
                </a:solidFill>
              </a:rPr>
              <a:t>便捷性</a:t>
            </a:r>
            <a:endParaRPr lang="zh-CN" altLang="en-US" sz="2400" dirty="0">
              <a:solidFill>
                <a:schemeClr val="accent4"/>
              </a:solidFill>
              <a:effectLst/>
            </a:endParaRPr>
          </a:p>
        </p:txBody>
      </p:sp>
      <p:sp>
        <p:nvSpPr>
          <p:cNvPr id="19" name="ïṧľiḍê">
            <a:extLst>
              <a:ext uri="{FF2B5EF4-FFF2-40B4-BE49-F238E27FC236}">
                <a16:creationId xmlns:a16="http://schemas.microsoft.com/office/drawing/2014/main" id="{3DBB8AB9-7F65-4CCA-BC99-FA249842BD41}"/>
              </a:ext>
            </a:extLst>
          </p:cNvPr>
          <p:cNvSpPr txBox="1">
            <a:spLocks/>
          </p:cNvSpPr>
          <p:nvPr/>
        </p:nvSpPr>
        <p:spPr bwMode="auto">
          <a:xfrm>
            <a:off x="7913370" y="5138676"/>
            <a:ext cx="3996423" cy="556179"/>
          </a:xfrm>
          <a:prstGeom prst="rect">
            <a:avLst/>
          </a:prstGeom>
          <a:noFill/>
          <a:extLst/>
        </p:spPr>
        <p:txBody>
          <a:bodyPr wrap="square" lIns="360000" tIns="0" rIns="0" bIns="0" anchor="ctr" anchorCtr="0">
            <a:normAutofit/>
          </a:bodyPr>
          <a:lstStyle/>
          <a:p>
            <a:pPr algn="l" latinLnBrk="0">
              <a:lnSpc>
                <a:spcPct val="120000"/>
              </a:lnSpc>
            </a:pPr>
            <a:r>
              <a:rPr lang="zh-CN" altLang="en-US" sz="1400" b="0" dirty="0">
                <a:solidFill>
                  <a:schemeClr val="tx1"/>
                </a:solidFill>
                <a:effectLst/>
              </a:rPr>
              <a:t>便捷性是指出行者的等待时间、发车时间间隔是否符合出行者预期</a:t>
            </a:r>
            <a:r>
              <a:rPr lang="zh-CN" altLang="en-US" sz="1400" dirty="0"/>
              <a:t>、满足出行者需求。</a:t>
            </a:r>
            <a:endParaRPr lang="zh-CN" altLang="en-US" sz="1400" b="0" dirty="0">
              <a:solidFill>
                <a:schemeClr val="tx1"/>
              </a:solidFill>
              <a:effectLst/>
            </a:endParaRPr>
          </a:p>
        </p:txBody>
      </p:sp>
      <p:sp>
        <p:nvSpPr>
          <p:cNvPr id="20" name="îṥľîḋè">
            <a:extLst>
              <a:ext uri="{FF2B5EF4-FFF2-40B4-BE49-F238E27FC236}">
                <a16:creationId xmlns:a16="http://schemas.microsoft.com/office/drawing/2014/main" id="{5DB0AE36-EA8A-421E-86DE-7D018E2AEE5B}"/>
              </a:ext>
            </a:extLst>
          </p:cNvPr>
          <p:cNvSpPr txBox="1">
            <a:spLocks/>
          </p:cNvSpPr>
          <p:nvPr/>
        </p:nvSpPr>
        <p:spPr bwMode="auto">
          <a:xfrm>
            <a:off x="8754524" y="1962473"/>
            <a:ext cx="3155269" cy="309958"/>
          </a:xfrm>
          <a:prstGeom prst="rect">
            <a:avLst/>
          </a:prstGeom>
          <a:noFill/>
          <a:extLst/>
        </p:spPr>
        <p:txBody>
          <a:bodyPr wrap="none" lIns="360000" tIns="0" rIns="360000" bIns="0" anchor="ctr" anchorCtr="0">
            <a:noAutofit/>
          </a:bodyPr>
          <a:lstStyle/>
          <a:p>
            <a:pPr algn="l" latinLnBrk="0"/>
            <a:r>
              <a:rPr lang="zh-CN" altLang="en-US" sz="2400" dirty="0">
                <a:solidFill>
                  <a:schemeClr val="accent2">
                    <a:lumMod val="100000"/>
                  </a:schemeClr>
                </a:solidFill>
                <a:effectLst/>
              </a:rPr>
              <a:t>适应性</a:t>
            </a:r>
          </a:p>
        </p:txBody>
      </p:sp>
      <p:sp>
        <p:nvSpPr>
          <p:cNvPr id="21" name="íṥḻîḓè">
            <a:extLst>
              <a:ext uri="{FF2B5EF4-FFF2-40B4-BE49-F238E27FC236}">
                <a16:creationId xmlns:a16="http://schemas.microsoft.com/office/drawing/2014/main" id="{506D7B48-F131-4D53-A77B-EF53247660BB}"/>
              </a:ext>
            </a:extLst>
          </p:cNvPr>
          <p:cNvSpPr txBox="1">
            <a:spLocks/>
          </p:cNvSpPr>
          <p:nvPr/>
        </p:nvSpPr>
        <p:spPr bwMode="auto">
          <a:xfrm>
            <a:off x="8220328" y="2326997"/>
            <a:ext cx="3982295" cy="862763"/>
          </a:xfrm>
          <a:prstGeom prst="rect">
            <a:avLst/>
          </a:prstGeom>
          <a:noFill/>
          <a:extLst/>
        </p:spPr>
        <p:txBody>
          <a:bodyPr wrap="square" lIns="360000" tIns="0" rIns="360000" bIns="0" anchor="ctr" anchorCtr="0">
            <a:normAutofit/>
          </a:bodyPr>
          <a:lstStyle/>
          <a:p>
            <a:pPr algn="just" latinLnBrk="0">
              <a:lnSpc>
                <a:spcPct val="120000"/>
              </a:lnSpc>
            </a:pPr>
            <a:r>
              <a:rPr lang="zh-CN" altLang="en-US" sz="1400" dirty="0"/>
              <a:t>适应性是指客运设备的运输能力、容纳能力能够匹配、适应客流，实现两者的协调。</a:t>
            </a:r>
            <a:endParaRPr lang="zh-CN" altLang="en-US" sz="1050" b="0" dirty="0">
              <a:solidFill>
                <a:schemeClr val="tx1"/>
              </a:solidFill>
              <a:effectLst/>
            </a:endParaRPr>
          </a:p>
        </p:txBody>
      </p:sp>
      <p:sp>
        <p:nvSpPr>
          <p:cNvPr id="22" name="ïṡľíḓê">
            <a:extLst>
              <a:ext uri="{FF2B5EF4-FFF2-40B4-BE49-F238E27FC236}">
                <a16:creationId xmlns:a16="http://schemas.microsoft.com/office/drawing/2014/main" id="{738C0475-5A4E-461A-9F40-8CFF41457A28}"/>
              </a:ext>
            </a:extLst>
          </p:cNvPr>
          <p:cNvSpPr txBox="1">
            <a:spLocks/>
          </p:cNvSpPr>
          <p:nvPr/>
        </p:nvSpPr>
        <p:spPr bwMode="auto">
          <a:xfrm>
            <a:off x="361200" y="4605157"/>
            <a:ext cx="3153241" cy="309958"/>
          </a:xfrm>
          <a:prstGeom prst="rect">
            <a:avLst/>
          </a:prstGeom>
          <a:noFill/>
          <a:extLst/>
        </p:spPr>
        <p:txBody>
          <a:bodyPr wrap="none" lIns="0" tIns="0" rIns="360000" bIns="0" anchor="ctr" anchorCtr="0">
            <a:noAutofit/>
          </a:bodyPr>
          <a:lstStyle/>
          <a:p>
            <a:pPr algn="r" latinLnBrk="0"/>
            <a:r>
              <a:rPr lang="zh-CN" altLang="en-US" sz="2400" dirty="0">
                <a:solidFill>
                  <a:schemeClr val="accent3"/>
                </a:solidFill>
              </a:rPr>
              <a:t>畅通性</a:t>
            </a:r>
            <a:endParaRPr lang="zh-CN" altLang="en-US" sz="2400" dirty="0">
              <a:solidFill>
                <a:schemeClr val="accent3"/>
              </a:solidFill>
              <a:effectLst/>
            </a:endParaRPr>
          </a:p>
        </p:txBody>
      </p:sp>
      <p:sp>
        <p:nvSpPr>
          <p:cNvPr id="23" name="ïṩlïḓè">
            <a:extLst>
              <a:ext uri="{FF2B5EF4-FFF2-40B4-BE49-F238E27FC236}">
                <a16:creationId xmlns:a16="http://schemas.microsoft.com/office/drawing/2014/main" id="{057F58B8-3BDC-42A8-B68F-1EBE1C82E8DA}"/>
              </a:ext>
            </a:extLst>
          </p:cNvPr>
          <p:cNvSpPr txBox="1">
            <a:spLocks/>
          </p:cNvSpPr>
          <p:nvPr/>
        </p:nvSpPr>
        <p:spPr bwMode="auto">
          <a:xfrm>
            <a:off x="524113" y="5138676"/>
            <a:ext cx="4335773" cy="556179"/>
          </a:xfrm>
          <a:prstGeom prst="rect">
            <a:avLst/>
          </a:prstGeom>
          <a:noFill/>
          <a:extLst/>
        </p:spPr>
        <p:txBody>
          <a:bodyPr wrap="square" lIns="0" tIns="0" rIns="360000" bIns="0" anchor="ctr" anchorCtr="0">
            <a:normAutofit/>
          </a:bodyPr>
          <a:lstStyle/>
          <a:p>
            <a:pPr algn="just" latinLnBrk="0">
              <a:lnSpc>
                <a:spcPct val="120000"/>
              </a:lnSpc>
            </a:pPr>
            <a:r>
              <a:rPr lang="zh-CN" altLang="en-US" sz="1400" dirty="0"/>
              <a:t>畅通性是指在换乘过程中，能够保证换乘的畅通与紧凑，避免在换乘环节上集聚、滞留。</a:t>
            </a:r>
            <a:endParaRPr lang="zh-CN" altLang="en-US" sz="1400" b="0" dirty="0">
              <a:solidFill>
                <a:schemeClr val="tx1"/>
              </a:solidFill>
              <a:effectLst/>
            </a:endParaRPr>
          </a:p>
        </p:txBody>
      </p:sp>
      <p:sp>
        <p:nvSpPr>
          <p:cNvPr id="24" name="ïŝľïdè">
            <a:extLst>
              <a:ext uri="{FF2B5EF4-FFF2-40B4-BE49-F238E27FC236}">
                <a16:creationId xmlns:a16="http://schemas.microsoft.com/office/drawing/2014/main" id="{28E79F8A-7FF0-497D-BAAE-261305E246BA}"/>
              </a:ext>
            </a:extLst>
          </p:cNvPr>
          <p:cNvSpPr txBox="1">
            <a:spLocks/>
          </p:cNvSpPr>
          <p:nvPr/>
        </p:nvSpPr>
        <p:spPr bwMode="auto">
          <a:xfrm>
            <a:off x="552457" y="2024321"/>
            <a:ext cx="3149012" cy="309958"/>
          </a:xfrm>
          <a:prstGeom prst="rect">
            <a:avLst/>
          </a:prstGeom>
          <a:noFill/>
          <a:extLst/>
        </p:spPr>
        <p:txBody>
          <a:bodyPr wrap="none" lIns="0" tIns="0" rIns="360000" bIns="0" anchor="ctr" anchorCtr="0">
            <a:noAutofit/>
          </a:bodyPr>
          <a:lstStyle/>
          <a:p>
            <a:pPr algn="r" latinLnBrk="0"/>
            <a:r>
              <a:rPr lang="zh-CN" altLang="en-US" sz="2400" dirty="0">
                <a:solidFill>
                  <a:schemeClr val="accent1">
                    <a:lumMod val="100000"/>
                  </a:schemeClr>
                </a:solidFill>
              </a:rPr>
              <a:t>连续性</a:t>
            </a:r>
            <a:endParaRPr lang="zh-CN" altLang="en-US" sz="2400" dirty="0">
              <a:solidFill>
                <a:schemeClr val="accent1">
                  <a:lumMod val="100000"/>
                </a:schemeClr>
              </a:solidFill>
              <a:effectLst/>
            </a:endParaRPr>
          </a:p>
        </p:txBody>
      </p:sp>
      <p:sp>
        <p:nvSpPr>
          <p:cNvPr id="25" name="íş1ïdê">
            <a:extLst>
              <a:ext uri="{FF2B5EF4-FFF2-40B4-BE49-F238E27FC236}">
                <a16:creationId xmlns:a16="http://schemas.microsoft.com/office/drawing/2014/main" id="{E98165EA-9066-4E49-B661-EED1DF9083B8}"/>
              </a:ext>
            </a:extLst>
          </p:cNvPr>
          <p:cNvSpPr txBox="1">
            <a:spLocks/>
          </p:cNvSpPr>
          <p:nvPr/>
        </p:nvSpPr>
        <p:spPr bwMode="auto">
          <a:xfrm>
            <a:off x="757469" y="2523513"/>
            <a:ext cx="3914788" cy="556179"/>
          </a:xfrm>
          <a:prstGeom prst="rect">
            <a:avLst/>
          </a:prstGeom>
          <a:noFill/>
          <a:extLst/>
        </p:spPr>
        <p:txBody>
          <a:bodyPr wrap="square" lIns="0" tIns="0" rIns="360000" bIns="0" anchor="ctr" anchorCtr="0">
            <a:noAutofit/>
          </a:bodyPr>
          <a:lstStyle/>
          <a:p>
            <a:pPr algn="just" latinLnBrk="0">
              <a:lnSpc>
                <a:spcPct val="120000"/>
              </a:lnSpc>
            </a:pPr>
            <a:r>
              <a:rPr lang="zh-CN" altLang="en-US" sz="1400" b="0" dirty="0">
                <a:solidFill>
                  <a:schemeClr val="tx1"/>
                </a:solidFill>
                <a:effectLst/>
              </a:rPr>
              <a:t>连续性是指出行者完成出行过程中在各种交通方式间的换乘是完整不间断的。</a:t>
            </a:r>
          </a:p>
        </p:txBody>
      </p:sp>
    </p:spTree>
    <p:extLst>
      <p:ext uri="{BB962C8B-B14F-4D97-AF65-F5344CB8AC3E}">
        <p14:creationId xmlns:p14="http://schemas.microsoft.com/office/powerpoint/2010/main" val="2951322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F9D3-AC37-414E-93CE-BA4D75CA2A54}"/>
              </a:ext>
            </a:extLst>
          </p:cNvPr>
          <p:cNvSpPr>
            <a:spLocks noGrp="1"/>
          </p:cNvSpPr>
          <p:nvPr>
            <p:ph type="title"/>
          </p:nvPr>
        </p:nvSpPr>
        <p:spPr/>
        <p:txBody>
          <a:bodyPr/>
          <a:lstStyle/>
          <a:p>
            <a:r>
              <a:rPr lang="zh-CN" altLang="en-US" dirty="0"/>
              <a:t>校园接驳车连续性和畅通性分析</a:t>
            </a:r>
          </a:p>
        </p:txBody>
      </p:sp>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5" name="文本框 4"/>
          <p:cNvSpPr txBox="1"/>
          <p:nvPr/>
        </p:nvSpPr>
        <p:spPr>
          <a:xfrm>
            <a:off x="1078302" y="1415850"/>
            <a:ext cx="3165894" cy="677108"/>
          </a:xfrm>
          <a:prstGeom prst="rect">
            <a:avLst/>
          </a:prstGeom>
          <a:noFill/>
        </p:spPr>
        <p:txBody>
          <a:bodyPr wrap="square" rtlCol="0">
            <a:spAutoFit/>
          </a:bodyPr>
          <a:lstStyle/>
          <a:p>
            <a:r>
              <a:rPr lang="zh-CN" altLang="en-US" sz="2000" dirty="0"/>
              <a:t>接驳车换乘数据调查：</a:t>
            </a:r>
            <a:endParaRPr lang="en-US" altLang="zh-CN" sz="2000" dirty="0"/>
          </a:p>
          <a:p>
            <a:endParaRPr lang="zh-CN" altLang="en-US" dirty="0"/>
          </a:p>
        </p:txBody>
      </p:sp>
      <p:graphicFrame>
        <p:nvGraphicFramePr>
          <p:cNvPr id="8" name="表格 7"/>
          <p:cNvGraphicFramePr>
            <a:graphicFrameLocks noGrp="1"/>
          </p:cNvGraphicFramePr>
          <p:nvPr>
            <p:extLst/>
          </p:nvPr>
        </p:nvGraphicFramePr>
        <p:xfrm>
          <a:off x="990120" y="2244148"/>
          <a:ext cx="6508152" cy="1483360"/>
        </p:xfrm>
        <a:graphic>
          <a:graphicData uri="http://schemas.openxmlformats.org/drawingml/2006/table">
            <a:tbl>
              <a:tblPr firstRow="1" bandRow="1">
                <a:tableStyleId>{5C22544A-7EE6-4342-B048-85BDC9FD1C3A}</a:tableStyleId>
              </a:tblPr>
              <a:tblGrid>
                <a:gridCol w="2755662">
                  <a:extLst>
                    <a:ext uri="{9D8B030D-6E8A-4147-A177-3AD203B41FA5}">
                      <a16:colId xmlns:a16="http://schemas.microsoft.com/office/drawing/2014/main" val="3873216427"/>
                    </a:ext>
                  </a:extLst>
                </a:gridCol>
                <a:gridCol w="1880559">
                  <a:extLst>
                    <a:ext uri="{9D8B030D-6E8A-4147-A177-3AD203B41FA5}">
                      <a16:colId xmlns:a16="http://schemas.microsoft.com/office/drawing/2014/main" val="1426472917"/>
                    </a:ext>
                  </a:extLst>
                </a:gridCol>
                <a:gridCol w="1871931">
                  <a:extLst>
                    <a:ext uri="{9D8B030D-6E8A-4147-A177-3AD203B41FA5}">
                      <a16:colId xmlns:a16="http://schemas.microsoft.com/office/drawing/2014/main" val="34485783"/>
                    </a:ext>
                  </a:extLst>
                </a:gridCol>
              </a:tblGrid>
              <a:tr h="370840">
                <a:tc>
                  <a:txBody>
                    <a:bodyPr/>
                    <a:lstStyle/>
                    <a:p>
                      <a:pPr algn="ctr"/>
                      <a:r>
                        <a:rPr lang="zh-CN" altLang="en-US" dirty="0"/>
                        <a:t>步行路段</a:t>
                      </a:r>
                    </a:p>
                  </a:txBody>
                  <a:tcPr/>
                </a:tc>
                <a:tc>
                  <a:txBody>
                    <a:bodyPr/>
                    <a:lstStyle/>
                    <a:p>
                      <a:pPr algn="ctr"/>
                      <a:r>
                        <a:rPr lang="zh-CN" altLang="en-US" dirty="0"/>
                        <a:t>平均时间</a:t>
                      </a:r>
                    </a:p>
                  </a:txBody>
                  <a:tcPr/>
                </a:tc>
                <a:tc>
                  <a:txBody>
                    <a:bodyPr/>
                    <a:lstStyle/>
                    <a:p>
                      <a:pPr algn="ctr"/>
                      <a:r>
                        <a:rPr lang="zh-CN" altLang="en-US" dirty="0"/>
                        <a:t>占比</a:t>
                      </a:r>
                    </a:p>
                  </a:txBody>
                  <a:tcPr/>
                </a:tc>
                <a:extLst>
                  <a:ext uri="{0D108BD9-81ED-4DB2-BD59-A6C34878D82A}">
                    <a16:rowId xmlns:a16="http://schemas.microsoft.com/office/drawing/2014/main" val="2645581683"/>
                  </a:ext>
                </a:extLst>
              </a:tr>
              <a:tr h="370840">
                <a:tc>
                  <a:txBody>
                    <a:bodyPr/>
                    <a:lstStyle/>
                    <a:p>
                      <a:pPr algn="ctr"/>
                      <a:r>
                        <a:rPr lang="zh-CN" altLang="en-US" dirty="0"/>
                        <a:t>接驳车站点到安检处</a:t>
                      </a:r>
                    </a:p>
                  </a:txBody>
                  <a:tcPr/>
                </a:tc>
                <a:tc>
                  <a:txBody>
                    <a:bodyPr/>
                    <a:lstStyle/>
                    <a:p>
                      <a:pPr algn="ctr"/>
                      <a:r>
                        <a:rPr lang="en-US" altLang="zh-CN" dirty="0"/>
                        <a:t>161s</a:t>
                      </a:r>
                      <a:endParaRPr lang="zh-CN" altLang="en-US" dirty="0"/>
                    </a:p>
                  </a:txBody>
                  <a:tcPr/>
                </a:tc>
                <a:tc>
                  <a:txBody>
                    <a:bodyPr/>
                    <a:lstStyle/>
                    <a:p>
                      <a:pPr algn="ctr"/>
                      <a:r>
                        <a:rPr lang="en-US" altLang="zh-CN" dirty="0"/>
                        <a:t>76.3%</a:t>
                      </a:r>
                      <a:endParaRPr lang="zh-CN" altLang="en-US" dirty="0"/>
                    </a:p>
                  </a:txBody>
                  <a:tcPr/>
                </a:tc>
                <a:extLst>
                  <a:ext uri="{0D108BD9-81ED-4DB2-BD59-A6C34878D82A}">
                    <a16:rowId xmlns:a16="http://schemas.microsoft.com/office/drawing/2014/main" val="2014230439"/>
                  </a:ext>
                </a:extLst>
              </a:tr>
              <a:tr h="370840">
                <a:tc>
                  <a:txBody>
                    <a:bodyPr/>
                    <a:lstStyle/>
                    <a:p>
                      <a:pPr algn="ctr"/>
                      <a:r>
                        <a:rPr lang="zh-CN" altLang="en-US" dirty="0"/>
                        <a:t>安检处</a:t>
                      </a:r>
                    </a:p>
                  </a:txBody>
                  <a:tcPr/>
                </a:tc>
                <a:tc>
                  <a:txBody>
                    <a:bodyPr/>
                    <a:lstStyle/>
                    <a:p>
                      <a:pPr algn="ctr"/>
                      <a:r>
                        <a:rPr lang="en-US" altLang="zh-CN" dirty="0"/>
                        <a:t>18s</a:t>
                      </a:r>
                      <a:endParaRPr lang="zh-CN" altLang="en-US" dirty="0"/>
                    </a:p>
                  </a:txBody>
                  <a:tcPr/>
                </a:tc>
                <a:tc>
                  <a:txBody>
                    <a:bodyPr/>
                    <a:lstStyle/>
                    <a:p>
                      <a:pPr algn="ctr"/>
                      <a:r>
                        <a:rPr lang="en-US" altLang="zh-CN" dirty="0"/>
                        <a:t>8.5%</a:t>
                      </a:r>
                      <a:endParaRPr lang="zh-CN" altLang="en-US" dirty="0"/>
                    </a:p>
                  </a:txBody>
                  <a:tcPr/>
                </a:tc>
                <a:extLst>
                  <a:ext uri="{0D108BD9-81ED-4DB2-BD59-A6C34878D82A}">
                    <a16:rowId xmlns:a16="http://schemas.microsoft.com/office/drawing/2014/main" val="3976183056"/>
                  </a:ext>
                </a:extLst>
              </a:tr>
              <a:tr h="370840">
                <a:tc>
                  <a:txBody>
                    <a:bodyPr/>
                    <a:lstStyle/>
                    <a:p>
                      <a:pPr algn="ctr"/>
                      <a:r>
                        <a:rPr lang="zh-CN" altLang="en-US" dirty="0"/>
                        <a:t>刷卡后到达站台</a:t>
                      </a:r>
                    </a:p>
                  </a:txBody>
                  <a:tcPr/>
                </a:tc>
                <a:tc>
                  <a:txBody>
                    <a:bodyPr/>
                    <a:lstStyle/>
                    <a:p>
                      <a:pPr algn="ctr"/>
                      <a:r>
                        <a:rPr lang="en-US" altLang="zh-CN" dirty="0"/>
                        <a:t>32s</a:t>
                      </a:r>
                      <a:endParaRPr lang="zh-CN" altLang="en-US" dirty="0"/>
                    </a:p>
                  </a:txBody>
                  <a:tcPr/>
                </a:tc>
                <a:tc>
                  <a:txBody>
                    <a:bodyPr/>
                    <a:lstStyle/>
                    <a:p>
                      <a:pPr algn="ctr"/>
                      <a:r>
                        <a:rPr lang="en-US" altLang="zh-CN" dirty="0"/>
                        <a:t>15.2%</a:t>
                      </a:r>
                      <a:endParaRPr lang="zh-CN" altLang="en-US" dirty="0"/>
                    </a:p>
                  </a:txBody>
                  <a:tcPr/>
                </a:tc>
                <a:extLst>
                  <a:ext uri="{0D108BD9-81ED-4DB2-BD59-A6C34878D82A}">
                    <a16:rowId xmlns:a16="http://schemas.microsoft.com/office/drawing/2014/main" val="197344831"/>
                  </a:ext>
                </a:extLst>
              </a:tr>
            </a:tbl>
          </a:graphicData>
        </a:graphic>
      </p:graphicFrame>
      <p:sp>
        <p:nvSpPr>
          <p:cNvPr id="12" name="文本框 11"/>
          <p:cNvSpPr txBox="1"/>
          <p:nvPr/>
        </p:nvSpPr>
        <p:spPr>
          <a:xfrm>
            <a:off x="1161596" y="4303191"/>
            <a:ext cx="6165200" cy="923330"/>
          </a:xfrm>
          <a:prstGeom prst="rect">
            <a:avLst/>
          </a:prstGeom>
          <a:noFill/>
        </p:spPr>
        <p:txBody>
          <a:bodyPr wrap="square" rtlCol="0">
            <a:spAutoFit/>
          </a:bodyPr>
          <a:lstStyle/>
          <a:p>
            <a:r>
              <a:rPr lang="zh-CN" altLang="en-US" dirty="0"/>
              <a:t>虽然从接驳车站点到安检处的步行时间较长、占比较大，但是总的步行时间一般在</a:t>
            </a:r>
            <a:r>
              <a:rPr lang="en-US" altLang="zh-CN" dirty="0"/>
              <a:t>4</a:t>
            </a:r>
            <a:r>
              <a:rPr lang="zh-CN" altLang="en-US" dirty="0"/>
              <a:t>分钟以内，说明接驳车的终点停靠站设置合理，其连续性和畅通性较好，不需要更改站点位置。</a:t>
            </a:r>
          </a:p>
        </p:txBody>
      </p:sp>
      <p:pic>
        <p:nvPicPr>
          <p:cNvPr id="32" name="图片 31"/>
          <p:cNvPicPr>
            <a:picLocks noChangeAspect="1"/>
          </p:cNvPicPr>
          <p:nvPr/>
        </p:nvPicPr>
        <p:blipFill>
          <a:blip r:embed="rId3"/>
          <a:stretch>
            <a:fillRect/>
          </a:stretch>
        </p:blipFill>
        <p:spPr>
          <a:xfrm>
            <a:off x="8208782" y="1066374"/>
            <a:ext cx="18290" cy="5322269"/>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1247" y="2985828"/>
            <a:ext cx="3188987" cy="1873008"/>
          </a:xfrm>
          <a:prstGeom prst="rect">
            <a:avLst/>
          </a:prstGeom>
        </p:spPr>
      </p:pic>
      <p:sp>
        <p:nvSpPr>
          <p:cNvPr id="34" name="文本框 33"/>
          <p:cNvSpPr txBox="1"/>
          <p:nvPr/>
        </p:nvSpPr>
        <p:spPr>
          <a:xfrm>
            <a:off x="9035275" y="1908292"/>
            <a:ext cx="2794959" cy="369332"/>
          </a:xfrm>
          <a:prstGeom prst="rect">
            <a:avLst/>
          </a:prstGeom>
          <a:noFill/>
        </p:spPr>
        <p:txBody>
          <a:bodyPr wrap="square" rtlCol="0">
            <a:spAutoFit/>
          </a:bodyPr>
          <a:lstStyle/>
          <a:p>
            <a:r>
              <a:rPr lang="zh-CN" altLang="en-US" dirty="0"/>
              <a:t>总进站时间：</a:t>
            </a:r>
            <a:r>
              <a:rPr lang="en-US" altLang="zh-CN" dirty="0"/>
              <a:t>211s</a:t>
            </a:r>
            <a:endParaRPr lang="zh-CN" altLang="en-US" dirty="0"/>
          </a:p>
        </p:txBody>
      </p:sp>
    </p:spTree>
    <p:extLst>
      <p:ext uri="{BB962C8B-B14F-4D97-AF65-F5344CB8AC3E}">
        <p14:creationId xmlns:p14="http://schemas.microsoft.com/office/powerpoint/2010/main" val="2732224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F9D3-AC37-414E-93CE-BA4D75CA2A54}"/>
              </a:ext>
            </a:extLst>
          </p:cNvPr>
          <p:cNvSpPr>
            <a:spLocks noGrp="1"/>
          </p:cNvSpPr>
          <p:nvPr>
            <p:ph type="title"/>
          </p:nvPr>
        </p:nvSpPr>
        <p:spPr/>
        <p:txBody>
          <a:bodyPr/>
          <a:lstStyle/>
          <a:p>
            <a:r>
              <a:rPr lang="zh-CN" altLang="en-US" dirty="0"/>
              <a:t>校园接驳车适应性和便捷性分析</a:t>
            </a:r>
          </a:p>
        </p:txBody>
      </p:sp>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510" y="1750831"/>
            <a:ext cx="5260125" cy="3994614"/>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810287" y="1181235"/>
                <a:ext cx="5884748" cy="5446491"/>
              </a:xfrm>
              <a:prstGeom prst="rect">
                <a:avLst/>
              </a:prstGeom>
              <a:noFill/>
            </p:spPr>
            <p:txBody>
              <a:bodyPr wrap="square" rtlCol="0">
                <a:spAutoFit/>
              </a:bodyPr>
              <a:lstStyle/>
              <a:p>
                <a:r>
                  <a:rPr lang="zh-CN" altLang="en-US" dirty="0"/>
                  <a:t>平均等待时间的均值：</a:t>
                </a:r>
                <a:endParaRPr lang="en-US" altLang="zh-CN" dirty="0"/>
              </a:p>
              <a:p>
                <a:endParaRPr lang="zh-CN" altLang="en-US" dirty="0"/>
              </a:p>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𝐸</m:t>
                      </m:r>
                      <m:d>
                        <m:dPr>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𝜔</m:t>
                          </m:r>
                        </m:e>
                      </m:d>
                      <m:r>
                        <a:rPr lang="en-US" altLang="zh-CN" i="1">
                          <a:solidFill>
                            <a:prstClr val="black"/>
                          </a:solidFill>
                          <a:latin typeface="Cambria Math" panose="02040503050406030204" pitchFamily="18" charset="0"/>
                        </a:rPr>
                        <m:t>=</m:t>
                      </m:r>
                      <m:f>
                        <m:fPr>
                          <m:ctrlPr>
                            <a:rPr lang="zh-CN"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𝐸</m:t>
                          </m:r>
                          <m:r>
                            <a:rPr lang="en-US" altLang="zh-CN" i="1">
                              <a:solidFill>
                                <a:prstClr val="black"/>
                              </a:solidFill>
                              <a:latin typeface="Cambria Math" panose="02040503050406030204" pitchFamily="18" charset="0"/>
                            </a:rPr>
                            <m:t>(</m:t>
                          </m:r>
                          <m:sSup>
                            <m:sSupPr>
                              <m:ctrlPr>
                                <a:rPr lang="zh-CN" altLang="zh-CN" i="1">
                                  <a:solidFill>
                                    <a:prstClr val="black"/>
                                  </a:solidFill>
                                  <a:latin typeface="Cambria Math" panose="02040503050406030204" pitchFamily="18" charset="0"/>
                                </a:rPr>
                              </m:ctrlPr>
                            </m:sSupPr>
                            <m:e>
                              <m:r>
                                <a:rPr lang="en-US" altLang="zh-CN" b="0" i="1" smtClean="0">
                                  <a:solidFill>
                                    <a:prstClr val="black"/>
                                  </a:solidFill>
                                  <a:latin typeface="Cambria Math" panose="02040503050406030204" pitchFamily="18" charset="0"/>
                                </a:rPr>
                                <m:t>𝑡</m:t>
                              </m:r>
                            </m:e>
                            <m:sup>
                              <m:r>
                                <a:rPr lang="en-US" altLang="zh-CN" i="1">
                                  <a:solidFill>
                                    <a:prstClr val="black"/>
                                  </a:solidFill>
                                  <a:latin typeface="Cambria Math" panose="02040503050406030204" pitchFamily="18" charset="0"/>
                                </a:rPr>
                                <m:t>2</m:t>
                              </m:r>
                            </m:sup>
                          </m:sSup>
                          <m:r>
                            <a:rPr lang="en-US" altLang="zh-CN" i="1">
                              <a:solidFill>
                                <a:prstClr val="black"/>
                              </a:solidFill>
                              <a:latin typeface="Cambria Math" panose="02040503050406030204" pitchFamily="18" charset="0"/>
                            </a:rPr>
                            <m:t>)</m:t>
                          </m:r>
                        </m:num>
                        <m:den>
                          <m:r>
                            <a:rPr lang="en-US" altLang="zh-CN" i="1">
                              <a:solidFill>
                                <a:prstClr val="black"/>
                              </a:solidFill>
                              <a:latin typeface="Cambria Math" panose="02040503050406030204" pitchFamily="18" charset="0"/>
                            </a:rPr>
                            <m:t>2</m:t>
                          </m:r>
                          <m:r>
                            <a:rPr lang="en-US" altLang="zh-CN" i="1">
                              <a:solidFill>
                                <a:prstClr val="black"/>
                              </a:solidFill>
                              <a:latin typeface="Cambria Math" panose="02040503050406030204" pitchFamily="18" charset="0"/>
                            </a:rPr>
                            <m:t>𝐸</m:t>
                          </m:r>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𝑡</m:t>
                          </m:r>
                          <m:r>
                            <a:rPr lang="en-US" altLang="zh-CN" i="1">
                              <a:solidFill>
                                <a:prstClr val="black"/>
                              </a:solidFill>
                              <a:latin typeface="Cambria Math" panose="02040503050406030204" pitchFamily="18" charset="0"/>
                            </a:rPr>
                            <m:t>)</m:t>
                          </m:r>
                        </m:den>
                      </m:f>
                      <m:r>
                        <a:rPr lang="en-US" altLang="zh-CN">
                          <a:solidFill>
                            <a:prstClr val="black"/>
                          </a:solidFill>
                          <a:latin typeface="Cambria Math" panose="02040503050406030204" pitchFamily="18" charset="0"/>
                        </a:rPr>
                        <m:t>=</m:t>
                      </m:r>
                      <m:f>
                        <m:fPr>
                          <m:ctrlPr>
                            <a:rPr lang="zh-CN"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𝐸</m:t>
                          </m:r>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𝑡</m:t>
                          </m:r>
                          <m:r>
                            <a:rPr lang="en-US" altLang="zh-CN" i="1">
                              <a:solidFill>
                                <a:prstClr val="black"/>
                              </a:solidFill>
                              <a:latin typeface="Cambria Math" panose="02040503050406030204" pitchFamily="18" charset="0"/>
                            </a:rPr>
                            <m:t>)</m:t>
                          </m:r>
                        </m:num>
                        <m:den>
                          <m:r>
                            <a:rPr lang="en-US" altLang="zh-CN" i="1">
                              <a:solidFill>
                                <a:prstClr val="black"/>
                              </a:solidFill>
                              <a:latin typeface="Cambria Math" panose="02040503050406030204" pitchFamily="18" charset="0"/>
                            </a:rPr>
                            <m:t>2</m:t>
                          </m:r>
                        </m:den>
                      </m:f>
                      <m:d>
                        <m:dPr>
                          <m:begChr m:val="["/>
                          <m:endChr m:val="]"/>
                          <m:ctrlPr>
                            <a:rPr lang="zh-CN"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1+</m:t>
                          </m:r>
                          <m:f>
                            <m:fPr>
                              <m:ctrlPr>
                                <a:rPr lang="zh-CN"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𝑉𝑎𝑟</m:t>
                              </m:r>
                              <m:d>
                                <m:dPr>
                                  <m:ctrlPr>
                                    <a:rPr lang="zh-CN" altLang="zh-CN" i="1">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𝑡</m:t>
                                  </m:r>
                                </m:e>
                              </m:d>
                            </m:num>
                            <m:den>
                              <m:sSup>
                                <m:sSupPr>
                                  <m:ctrlPr>
                                    <a:rPr lang="zh-CN"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𝐸</m:t>
                                  </m:r>
                                </m:e>
                                <m:sup>
                                  <m:r>
                                    <a:rPr lang="en-US" altLang="zh-CN" i="1">
                                      <a:solidFill>
                                        <a:prstClr val="black"/>
                                      </a:solidFill>
                                      <a:latin typeface="Cambria Math" panose="02040503050406030204" pitchFamily="18" charset="0"/>
                                    </a:rPr>
                                    <m:t>2</m:t>
                                  </m:r>
                                </m:sup>
                              </m:sSup>
                              <m:d>
                                <m:dPr>
                                  <m:ctrlPr>
                                    <a:rPr lang="zh-CN" altLang="zh-CN" i="1">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𝑡</m:t>
                                  </m:r>
                                </m:e>
                              </m:d>
                            </m:den>
                          </m:f>
                        </m:e>
                      </m:d>
                    </m:oMath>
                  </m:oMathPara>
                </a14:m>
                <a:endParaRPr lang="en-US" altLang="zh-CN" dirty="0"/>
              </a:p>
              <a:p>
                <a:endParaRPr lang="en-US" altLang="zh-CN" kern="100"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cs typeface="Times New Roman" panose="02020603050405020304" pitchFamily="18" charset="0"/>
                        </a:rPr>
                        <m:t>Var</m:t>
                      </m:r>
                      <m:r>
                        <a:rPr lang="en-US" altLang="zh-CN" kern="100">
                          <a:latin typeface="Cambria Math" panose="02040503050406030204" pitchFamily="18" charset="0"/>
                          <a:cs typeface="Times New Roman" panose="02020603050405020304" pitchFamily="18" charset="0"/>
                        </a:rPr>
                        <m:t>(</m:t>
                      </m:r>
                      <m:r>
                        <a:rPr lang="en-US" altLang="zh-CN" i="1" kern="100" smtClean="0">
                          <a:latin typeface="Cambria Math" panose="02040503050406030204" pitchFamily="18" charset="0"/>
                          <a:cs typeface="Times New Roman" panose="02020603050405020304" pitchFamily="18" charset="0"/>
                        </a:rPr>
                        <m:t>𝑡</m:t>
                      </m:r>
                      <m:r>
                        <a:rPr lang="en-US" altLang="zh-CN" kern="100">
                          <a:latin typeface="Cambria Math" panose="02040503050406030204" pitchFamily="18" charset="0"/>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𝐴</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𝐸</m:t>
                              </m:r>
                            </m:e>
                            <m:sup>
                              <m:r>
                                <a:rPr lang="en-US" altLang="zh-CN" i="1" kern="100">
                                  <a:latin typeface="Cambria Math" panose="02040503050406030204" pitchFamily="18" charset="0"/>
                                  <a:cs typeface="Times New Roman" panose="02020603050405020304" pitchFamily="18" charset="0"/>
                                </a:rPr>
                                <m:t>2</m:t>
                              </m:r>
                            </m:sup>
                          </m:sSup>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cs typeface="Times New Roman" panose="02020603050405020304" pitchFamily="18" charset="0"/>
                            </a:rPr>
                            <m:t>)</m:t>
                          </m:r>
                        </m:num>
                        <m:den>
                          <m:r>
                            <a:rPr lang="en-US" altLang="zh-CN" i="1" kern="100">
                              <a:latin typeface="Cambria Math" panose="02040503050406030204" pitchFamily="18" charset="0"/>
                              <a:cs typeface="Times New Roman" panose="02020603050405020304" pitchFamily="18" charset="0"/>
                            </a:rPr>
                            <m:t>𝐴</m:t>
                          </m:r>
                          <m:r>
                            <a:rPr lang="en-US" altLang="zh-CN" i="1" kern="100">
                              <a:latin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𝐸</m:t>
                              </m:r>
                            </m:e>
                            <m:sup>
                              <m:r>
                                <a:rPr lang="en-US" altLang="zh-CN" i="1" kern="100">
                                  <a:latin typeface="Cambria Math" panose="02040503050406030204" pitchFamily="18" charset="0"/>
                                  <a:cs typeface="Times New Roman" panose="02020603050405020304" pitchFamily="18" charset="0"/>
                                </a:rPr>
                                <m:t>2</m:t>
                              </m:r>
                            </m:sup>
                          </m:sSup>
                          <m:r>
                            <a:rPr lang="en-US" altLang="zh-CN" i="0" kern="10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𝑡</m:t>
                          </m:r>
                          <m:r>
                            <a:rPr lang="en-US" altLang="zh-CN" i="0" kern="100">
                              <a:latin typeface="Cambria Math" panose="02040503050406030204" pitchFamily="18" charset="0"/>
                              <a:cs typeface="Times New Roman" panose="02020603050405020304" pitchFamily="18" charset="0"/>
                            </a:rPr>
                            <m:t>)</m:t>
                          </m:r>
                        </m:den>
                      </m:f>
                    </m:oMath>
                  </m:oMathPara>
                </a14:m>
                <a:endParaRPr lang="en-US" altLang="zh-CN" dirty="0"/>
              </a:p>
              <a:p>
                <a:r>
                  <a:rPr lang="zh-CN" altLang="en-US" sz="1200" dirty="0"/>
                  <a:t>式中：   </a:t>
                </a:r>
                <a:r>
                  <a:rPr lang="zh-CN" altLang="en-US" sz="1400" dirty="0"/>
                  <a:t>𝜔：等待时间</a:t>
                </a:r>
              </a:p>
              <a:p>
                <a:r>
                  <a:rPr lang="zh-CN" altLang="en-US" sz="1400" dirty="0"/>
                  <a:t>            𝐸</a:t>
                </a:r>
                <a:r>
                  <a:rPr lang="en-US" altLang="zh-CN" sz="1400" dirty="0"/>
                  <a:t>(</a:t>
                </a:r>
                <a:r>
                  <a:rPr lang="zh-CN" altLang="en-US" sz="1400" dirty="0"/>
                  <a:t>𝜔</a:t>
                </a:r>
                <a:r>
                  <a:rPr lang="en-US" altLang="zh-CN" sz="1400" dirty="0"/>
                  <a:t>)</a:t>
                </a:r>
                <a:r>
                  <a:rPr lang="zh-CN" altLang="en-US" sz="1400" dirty="0"/>
                  <a:t>：平均等待时间</a:t>
                </a:r>
              </a:p>
              <a:p>
                <a:r>
                  <a:rPr lang="zh-CN" altLang="en-US" sz="1400" dirty="0"/>
                  <a:t>            𝐸</a:t>
                </a:r>
                <a:r>
                  <a:rPr lang="en-US" altLang="zh-CN" sz="1400" dirty="0"/>
                  <a:t>(</a:t>
                </a:r>
                <a:r>
                  <a:rPr lang="en-US" altLang="zh-CN" sz="1400" i="1" dirty="0"/>
                  <a:t>t</a:t>
                </a:r>
                <a:r>
                  <a:rPr lang="en-US" altLang="zh-CN" sz="1400" dirty="0"/>
                  <a:t>)</a:t>
                </a:r>
                <a:r>
                  <a:rPr lang="zh-CN" altLang="en-US" sz="1400" dirty="0"/>
                  <a:t>：发车间隔的均值，</a:t>
                </a:r>
              </a:p>
              <a:p>
                <a:r>
                  <a:rPr lang="zh-CN" altLang="en-US" sz="1400" dirty="0"/>
                  <a:t>            𝑉𝑎𝑟</a:t>
                </a:r>
                <a:r>
                  <a:rPr lang="en-US" altLang="zh-CN" sz="1400" dirty="0"/>
                  <a:t>(</a:t>
                </a:r>
                <a:r>
                  <a:rPr lang="en-US" altLang="zh-CN" sz="1400" i="1" dirty="0"/>
                  <a:t>t</a:t>
                </a:r>
                <a:r>
                  <a:rPr lang="en-US" altLang="zh-CN" sz="1400" dirty="0"/>
                  <a:t>)</a:t>
                </a:r>
                <a:r>
                  <a:rPr lang="zh-CN" altLang="en-US" sz="1400" dirty="0"/>
                  <a:t>：发车间隔的方差</a:t>
                </a:r>
                <a:endParaRPr lang="en-US" altLang="zh-CN" sz="1400" dirty="0"/>
              </a:p>
              <a:p>
                <a:r>
                  <a:rPr lang="en-US" altLang="zh-CN" sz="1400" dirty="0"/>
                  <a:t>            A</a:t>
                </a:r>
                <a:r>
                  <a:rPr lang="zh-CN" altLang="en-US" sz="1400" dirty="0"/>
                  <a:t>：非负常数，</a:t>
                </a:r>
                <a:r>
                  <a:rPr lang="en-US" altLang="zh-CN" sz="1400" dirty="0"/>
                  <a:t>A=0</a:t>
                </a:r>
                <a:r>
                  <a:rPr lang="zh-CN" altLang="en-US" sz="1400" dirty="0"/>
                  <a:t>对应确定型的发车间隔情况</a:t>
                </a:r>
              </a:p>
              <a:p>
                <a:endParaRPr lang="en-US" altLang="zh-CN" dirty="0"/>
              </a:p>
              <a:p>
                <a:endParaRPr lang="en-US" altLang="zh-CN" dirty="0"/>
              </a:p>
              <a:p>
                <a:r>
                  <a:rPr lang="zh-CN" altLang="en-US" dirty="0"/>
                  <a:t>高峰平均等待时间</a:t>
                </a:r>
              </a:p>
              <a:p>
                <a:pPr marL="285750" indent="-285750">
                  <a:buFont typeface="Arial" panose="020B0604020202020204" pitchFamily="34" charset="0"/>
                  <a:buChar char="•"/>
                </a:pPr>
                <a:r>
                  <a:rPr lang="zh-CN" altLang="en-US" dirty="0"/>
                  <a:t>工作日：</a:t>
                </a:r>
                <a:r>
                  <a:rPr lang="en-US" altLang="zh-CN" dirty="0"/>
                  <a:t>5min</a:t>
                </a:r>
              </a:p>
              <a:p>
                <a:pPr marL="285750" indent="-285750">
                  <a:buFont typeface="Arial" panose="020B0604020202020204" pitchFamily="34" charset="0"/>
                  <a:buChar char="•"/>
                </a:pPr>
                <a:r>
                  <a:rPr lang="zh-CN" altLang="en-US" dirty="0"/>
                  <a:t>非工作日：</a:t>
                </a:r>
                <a:r>
                  <a:rPr lang="en-US" altLang="zh-CN" dirty="0"/>
                  <a:t>15min</a:t>
                </a:r>
              </a:p>
              <a:p>
                <a:endParaRPr lang="en-US" altLang="zh-CN" dirty="0"/>
              </a:p>
              <a:p>
                <a:r>
                  <a:rPr lang="zh-CN" altLang="en-US" dirty="0"/>
                  <a:t>接驳车的平均等待时间与接驳车换乘时间相比较长。</a:t>
                </a:r>
                <a:endParaRPr lang="en-US" altLang="zh-CN" dirty="0"/>
              </a:p>
              <a:p>
                <a:pPr marL="285750" indent="-285750">
                  <a:buFont typeface="Wingdings" panose="05000000000000000000" pitchFamily="2" charset="2"/>
                  <a:buChar char="l"/>
                </a:pPr>
                <a:endParaRPr lang="en-US" altLang="zh-CN" dirty="0"/>
              </a:p>
            </p:txBody>
          </p:sp>
        </mc:Choice>
        <mc:Fallback xmlns="">
          <p:sp>
            <p:nvSpPr>
              <p:cNvPr id="6" name="文本框 5"/>
              <p:cNvSpPr txBox="1">
                <a:spLocks noRot="1" noChangeAspect="1" noMove="1" noResize="1" noEditPoints="1" noAdjustHandles="1" noChangeArrowheads="1" noChangeShapeType="1" noTextEdit="1"/>
              </p:cNvSpPr>
              <p:nvPr/>
            </p:nvSpPr>
            <p:spPr>
              <a:xfrm>
                <a:off x="810287" y="1181235"/>
                <a:ext cx="5884748" cy="5446491"/>
              </a:xfrm>
              <a:prstGeom prst="rect">
                <a:avLst/>
              </a:prstGeom>
              <a:blipFill>
                <a:blip r:embed="rId4"/>
                <a:stretch>
                  <a:fillRect l="-933" t="-672"/>
                </a:stretch>
              </a:blipFill>
            </p:spPr>
            <p:txBody>
              <a:bodyPr/>
              <a:lstStyle/>
              <a:p>
                <a:r>
                  <a:rPr lang="zh-CN" altLang="en-US">
                    <a:noFill/>
                  </a:rPr>
                  <a:t> </a:t>
                </a:r>
              </a:p>
            </p:txBody>
          </p:sp>
        </mc:Fallback>
      </mc:AlternateContent>
      <p:sp>
        <p:nvSpPr>
          <p:cNvPr id="7" name="文本框 6"/>
          <p:cNvSpPr txBox="1"/>
          <p:nvPr/>
        </p:nvSpPr>
        <p:spPr>
          <a:xfrm>
            <a:off x="3541385" y="4822115"/>
            <a:ext cx="2553820" cy="923330"/>
          </a:xfrm>
          <a:prstGeom prst="rect">
            <a:avLst/>
          </a:prstGeom>
          <a:noFill/>
        </p:spPr>
        <p:txBody>
          <a:bodyPr wrap="square" rtlCol="0">
            <a:spAutoFit/>
          </a:bodyPr>
          <a:lstStyle/>
          <a:p>
            <a:r>
              <a:rPr lang="en-US" altLang="zh-CN" dirty="0"/>
              <a:t>  </a:t>
            </a:r>
            <a:r>
              <a:rPr lang="zh-CN" altLang="en-US" dirty="0"/>
              <a:t>平峰平均等待时间</a:t>
            </a:r>
          </a:p>
          <a:p>
            <a:pPr marL="285750" indent="-285750">
              <a:buFont typeface="Arial" panose="020B0604020202020204" pitchFamily="34" charset="0"/>
              <a:buChar char="•"/>
            </a:pPr>
            <a:r>
              <a:rPr lang="zh-CN" altLang="en-US" dirty="0"/>
              <a:t>工作日：</a:t>
            </a:r>
            <a:r>
              <a:rPr lang="en-US" altLang="zh-CN" dirty="0"/>
              <a:t>15min</a:t>
            </a:r>
          </a:p>
          <a:p>
            <a:pPr marL="285750" indent="-285750">
              <a:buFont typeface="Arial" panose="020B0604020202020204" pitchFamily="34" charset="0"/>
              <a:buChar char="•"/>
            </a:pPr>
            <a:r>
              <a:rPr lang="zh-CN" altLang="en-US" dirty="0"/>
              <a:t>非工作日：</a:t>
            </a:r>
            <a:r>
              <a:rPr lang="en-US" altLang="zh-CN" dirty="0"/>
              <a:t>30min</a:t>
            </a:r>
          </a:p>
        </p:txBody>
      </p:sp>
      <p:cxnSp>
        <p:nvCxnSpPr>
          <p:cNvPr id="10" name="直接连接符 9"/>
          <p:cNvCxnSpPr/>
          <p:nvPr/>
        </p:nvCxnSpPr>
        <p:spPr>
          <a:xfrm>
            <a:off x="6372642" y="1181235"/>
            <a:ext cx="0" cy="5305829"/>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2361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F9D3-AC37-414E-93CE-BA4D75CA2A54}"/>
              </a:ext>
            </a:extLst>
          </p:cNvPr>
          <p:cNvSpPr>
            <a:spLocks noGrp="1"/>
          </p:cNvSpPr>
          <p:nvPr>
            <p:ph type="title"/>
          </p:nvPr>
        </p:nvSpPr>
        <p:spPr/>
        <p:txBody>
          <a:bodyPr/>
          <a:lstStyle/>
          <a:p>
            <a:r>
              <a:rPr lang="zh-CN" altLang="en-US" dirty="0"/>
              <a:t>校园接驳车服务评价</a:t>
            </a:r>
          </a:p>
        </p:txBody>
      </p:sp>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3" name="文本框 2"/>
          <p:cNvSpPr txBox="1"/>
          <p:nvPr/>
        </p:nvSpPr>
        <p:spPr>
          <a:xfrm>
            <a:off x="627350" y="1677580"/>
            <a:ext cx="5080363" cy="3785652"/>
          </a:xfrm>
          <a:prstGeom prst="rect">
            <a:avLst/>
          </a:prstGeom>
          <a:noFill/>
        </p:spPr>
        <p:txBody>
          <a:bodyPr wrap="square" rtlCol="0">
            <a:spAutoFit/>
          </a:bodyPr>
          <a:lstStyle/>
          <a:p>
            <a:endParaRPr lang="en-US" altLang="zh-CN" sz="2000" dirty="0"/>
          </a:p>
          <a:p>
            <a:r>
              <a:rPr lang="zh-CN" altLang="en-US" dirty="0"/>
              <a:t>连续性和畅通性：</a:t>
            </a:r>
            <a:endParaRPr lang="en-US" altLang="zh-CN" dirty="0"/>
          </a:p>
          <a:p>
            <a:pPr marL="285750" indent="-285750">
              <a:spcBef>
                <a:spcPts val="1200"/>
              </a:spcBef>
              <a:buFont typeface="Wingdings" panose="05000000000000000000" pitchFamily="2" charset="2"/>
              <a:buChar char="l"/>
            </a:pPr>
            <a:r>
              <a:rPr lang="zh-CN" altLang="en-US" dirty="0"/>
              <a:t>地铁出站有自动扶梯，进站无扶梯，不方便携带行李的乘客换乘</a:t>
            </a:r>
            <a:endParaRPr lang="en-US" altLang="zh-CN" dirty="0"/>
          </a:p>
          <a:p>
            <a:pPr marL="285750" indent="-285750">
              <a:spcBef>
                <a:spcPts val="1200"/>
              </a:spcBef>
              <a:buFont typeface="Wingdings" panose="05000000000000000000" pitchFamily="2" charset="2"/>
              <a:buChar char="l"/>
            </a:pPr>
            <a:r>
              <a:rPr lang="zh-CN" altLang="en-US" dirty="0"/>
              <a:t>从接驳车下站站点到地铁口的道路宽度较窄，且存在自行车占用人行道的情况。</a:t>
            </a:r>
            <a:endParaRPr lang="en-US" altLang="zh-CN" dirty="0"/>
          </a:p>
          <a:p>
            <a:pPr marL="285750" indent="-285750">
              <a:spcBef>
                <a:spcPts val="1200"/>
              </a:spcBef>
              <a:buFont typeface="Wingdings" panose="05000000000000000000" pitchFamily="2" charset="2"/>
              <a:buChar char="l"/>
            </a:pPr>
            <a:r>
              <a:rPr lang="zh-CN" altLang="en-US" dirty="0"/>
              <a:t>地铁末班车时间为</a:t>
            </a:r>
            <a:r>
              <a:rPr lang="en-US" altLang="zh-CN" dirty="0"/>
              <a:t>11</a:t>
            </a:r>
            <a:r>
              <a:rPr lang="zh-CN" altLang="en-US" dirty="0"/>
              <a:t>点，校园接驳车末班车为</a:t>
            </a:r>
            <a:r>
              <a:rPr lang="en-US" altLang="zh-CN" dirty="0"/>
              <a:t>22</a:t>
            </a:r>
            <a:r>
              <a:rPr lang="zh-CN" altLang="en-US" dirty="0"/>
              <a:t>：</a:t>
            </a:r>
            <a:r>
              <a:rPr lang="en-US" altLang="zh-CN" dirty="0"/>
              <a:t>05</a:t>
            </a:r>
            <a:r>
              <a:rPr lang="zh-CN" altLang="en-US" dirty="0"/>
              <a:t>，连续性和畅通性较差。</a:t>
            </a:r>
          </a:p>
          <a:p>
            <a:pPr>
              <a:spcBef>
                <a:spcPts val="1200"/>
              </a:spcBef>
            </a:pPr>
            <a:endParaRPr lang="en-US" altLang="zh-CN" dirty="0"/>
          </a:p>
          <a:p>
            <a:endParaRPr lang="en-US" altLang="zh-CN" dirty="0"/>
          </a:p>
          <a:p>
            <a:endParaRPr lang="zh-CN" altLang="en-US" dirty="0"/>
          </a:p>
        </p:txBody>
      </p:sp>
      <p:sp>
        <p:nvSpPr>
          <p:cNvPr id="14" name="iŝḷíḍe">
            <a:extLst>
              <a:ext uri="{FF2B5EF4-FFF2-40B4-BE49-F238E27FC236}">
                <a16:creationId xmlns:a16="http://schemas.microsoft.com/office/drawing/2014/main" id="{917942CB-01EE-4CAA-AB2C-DEAC7678FE37}"/>
              </a:ext>
            </a:extLst>
          </p:cNvPr>
          <p:cNvSpPr txBox="1">
            <a:spLocks/>
          </p:cNvSpPr>
          <p:nvPr/>
        </p:nvSpPr>
        <p:spPr bwMode="auto">
          <a:xfrm>
            <a:off x="807212" y="1292223"/>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4377" rtl="0" eaLnBrk="1" fontAlgn="auto" latinLnBrk="0" hangingPunct="1">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40A693"/>
                </a:solidFill>
                <a:effectLst/>
                <a:uLnTx/>
                <a:uFillTx/>
              </a:rPr>
              <a:t>存在问题</a:t>
            </a:r>
            <a:r>
              <a:rPr kumimoji="0" lang="zh-CN" altLang="en-US" sz="2000" b="1" i="0" u="none" strike="noStrike" kern="1200" cap="none" spc="0" normalizeH="0" baseline="0" noProof="0" dirty="0">
                <a:ln>
                  <a:noFill/>
                </a:ln>
                <a:solidFill>
                  <a:srgbClr val="40A693"/>
                </a:solidFill>
                <a:effectLst/>
                <a:uLnTx/>
                <a:uFillTx/>
              </a:rPr>
              <a:t>：</a:t>
            </a:r>
          </a:p>
        </p:txBody>
      </p:sp>
      <p:sp>
        <p:nvSpPr>
          <p:cNvPr id="6" name="文本框 5"/>
          <p:cNvSpPr txBox="1"/>
          <p:nvPr/>
        </p:nvSpPr>
        <p:spPr>
          <a:xfrm>
            <a:off x="6484287" y="1948281"/>
            <a:ext cx="5342031" cy="3046988"/>
          </a:xfrm>
          <a:prstGeom prst="rect">
            <a:avLst/>
          </a:prstGeom>
          <a:noFill/>
        </p:spPr>
        <p:txBody>
          <a:bodyPr wrap="square" rtlCol="0">
            <a:spAutoFit/>
          </a:bodyPr>
          <a:lstStyle/>
          <a:p>
            <a:r>
              <a:rPr lang="zh-CN" altLang="en-US" dirty="0"/>
              <a:t>适应性和便捷性：</a:t>
            </a:r>
            <a:endParaRPr lang="en-US" altLang="zh-CN" dirty="0"/>
          </a:p>
          <a:p>
            <a:pPr marL="285750" indent="-285750">
              <a:spcBef>
                <a:spcPts val="1200"/>
              </a:spcBef>
              <a:buFont typeface="Wingdings" panose="05000000000000000000" pitchFamily="2" charset="2"/>
              <a:buChar char="l"/>
            </a:pPr>
            <a:r>
              <a:rPr lang="zh-CN" altLang="en-US" dirty="0"/>
              <a:t>校园接驳车站有车站指示，但无运行站点地图，也没有张贴运行时刻表，且接驳车的平均等待时间与接驳车换乘时间相比较长。</a:t>
            </a:r>
            <a:endParaRPr lang="en-US" altLang="zh-CN" dirty="0"/>
          </a:p>
          <a:p>
            <a:pPr marL="285750" indent="-285750">
              <a:spcBef>
                <a:spcPts val="1200"/>
              </a:spcBef>
              <a:buFont typeface="Wingdings" panose="05000000000000000000" pitchFamily="2" charset="2"/>
              <a:buChar char="l"/>
            </a:pPr>
            <a:r>
              <a:rPr lang="zh-CN" altLang="en-US" dirty="0"/>
              <a:t>部分接驳车候车区无座椅，大多接驳车候车区无遮挡物（防嗮、防雨雪）。</a:t>
            </a:r>
            <a:endParaRPr lang="en-US" altLang="zh-CN" dirty="0"/>
          </a:p>
          <a:p>
            <a:pPr marL="285750" indent="-285750">
              <a:spcBef>
                <a:spcPts val="1200"/>
              </a:spcBef>
              <a:buFont typeface="Wingdings" panose="05000000000000000000" pitchFamily="2" charset="2"/>
              <a:buChar char="l"/>
            </a:pPr>
            <a:r>
              <a:rPr lang="zh-CN" altLang="en-US" dirty="0"/>
              <a:t>法定小长假（如五一、国庆）属于法定节假日，但是离校、返校人数较多，按照节假日发车时间和发车数量不太能满足出行需求。</a:t>
            </a:r>
          </a:p>
        </p:txBody>
      </p:sp>
      <p:cxnSp>
        <p:nvCxnSpPr>
          <p:cNvPr id="10" name="直接连接符 9"/>
          <p:cNvCxnSpPr/>
          <p:nvPr/>
        </p:nvCxnSpPr>
        <p:spPr>
          <a:xfrm flipH="1">
            <a:off x="6066702" y="1886221"/>
            <a:ext cx="19532" cy="4258256"/>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3919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F9D3-AC37-414E-93CE-BA4D75CA2A54}"/>
              </a:ext>
            </a:extLst>
          </p:cNvPr>
          <p:cNvSpPr>
            <a:spLocks noGrp="1"/>
          </p:cNvSpPr>
          <p:nvPr>
            <p:ph type="title"/>
          </p:nvPr>
        </p:nvSpPr>
        <p:spPr/>
        <p:txBody>
          <a:bodyPr/>
          <a:lstStyle/>
          <a:p>
            <a:r>
              <a:rPr lang="zh-CN" altLang="en-US" dirty="0"/>
              <a:t>校园接驳车服务评价</a:t>
            </a:r>
          </a:p>
        </p:txBody>
      </p:sp>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3" name="文本框 2"/>
          <p:cNvSpPr txBox="1"/>
          <p:nvPr/>
        </p:nvSpPr>
        <p:spPr>
          <a:xfrm>
            <a:off x="881024" y="2019883"/>
            <a:ext cx="5583570" cy="5601533"/>
          </a:xfrm>
          <a:prstGeom prst="rect">
            <a:avLst/>
          </a:prstGeom>
          <a:noFill/>
        </p:spPr>
        <p:txBody>
          <a:bodyPr wrap="square" rtlCol="0">
            <a:spAutoFit/>
          </a:bodyPr>
          <a:lstStyle/>
          <a:p>
            <a:r>
              <a:rPr lang="zh-CN" altLang="en-US" sz="2000" dirty="0"/>
              <a:t>校园内：</a:t>
            </a:r>
            <a:endParaRPr lang="en-US" altLang="zh-CN" sz="2000" dirty="0"/>
          </a:p>
          <a:p>
            <a:pPr marL="342900" indent="-342900">
              <a:spcBef>
                <a:spcPts val="1200"/>
              </a:spcBef>
              <a:buFont typeface="Wingdings" panose="05000000000000000000" pitchFamily="2" charset="2"/>
              <a:buChar char="l"/>
            </a:pPr>
            <a:r>
              <a:rPr lang="zh-CN" altLang="en-US" dirty="0"/>
              <a:t>在接驳车站点内张贴接驳车运行线路图、告知站点信息、增设发车时刻表，并且可以通过多次运行计算一个大概到站时间，可有效减少大家的平均等待时间。</a:t>
            </a:r>
            <a:endParaRPr lang="en-US" altLang="zh-CN" dirty="0"/>
          </a:p>
          <a:p>
            <a:pPr marL="342900" indent="-342900">
              <a:spcBef>
                <a:spcPts val="1200"/>
              </a:spcBef>
              <a:buFont typeface="Wingdings" panose="05000000000000000000" pitchFamily="2" charset="2"/>
              <a:buChar char="l"/>
            </a:pPr>
            <a:r>
              <a:rPr lang="zh-CN" altLang="en-US" dirty="0"/>
              <a:t>改善接驳车站台环境，布置座椅和站台遮挡设施，增加垃圾桶，并定期进行维护管理。</a:t>
            </a:r>
            <a:endParaRPr lang="en-US" altLang="zh-CN" dirty="0"/>
          </a:p>
          <a:p>
            <a:pPr marL="342900" indent="-342900">
              <a:spcBef>
                <a:spcPts val="1200"/>
              </a:spcBef>
              <a:buFont typeface="Wingdings" panose="05000000000000000000" pitchFamily="2" charset="2"/>
              <a:buChar char="l"/>
            </a:pPr>
            <a:r>
              <a:rPr lang="zh-CN" altLang="en-US" dirty="0"/>
              <a:t>延长接驳车服务时间，可通过出行调查结果，在</a:t>
            </a:r>
            <a:r>
              <a:rPr lang="en-US" altLang="zh-CN" dirty="0"/>
              <a:t>22:00-23:00</a:t>
            </a:r>
            <a:r>
              <a:rPr lang="zh-CN" altLang="en-US" dirty="0"/>
              <a:t>之间增加</a:t>
            </a:r>
            <a:r>
              <a:rPr lang="en-US" altLang="zh-CN" dirty="0"/>
              <a:t>1-2</a:t>
            </a:r>
            <a:r>
              <a:rPr lang="zh-CN" altLang="en-US" dirty="0"/>
              <a:t>个班次；或者在</a:t>
            </a:r>
            <a:r>
              <a:rPr lang="en-US" altLang="zh-CN" dirty="0"/>
              <a:t>22:30</a:t>
            </a:r>
            <a:r>
              <a:rPr lang="zh-CN" altLang="en-US" dirty="0"/>
              <a:t>以后开设一个夜间巴士，满人即走。</a:t>
            </a:r>
          </a:p>
          <a:p>
            <a:pPr marL="342900" indent="-342900">
              <a:spcBef>
                <a:spcPts val="1200"/>
              </a:spcBef>
              <a:buFont typeface="Wingdings" panose="05000000000000000000" pitchFamily="2" charset="2"/>
              <a:buChar char="l"/>
            </a:pPr>
            <a:r>
              <a:rPr lang="zh-CN" altLang="en-US" dirty="0"/>
              <a:t>离校、返校高峰时期，优化车辆调度，增加发车数量和发车频率。</a:t>
            </a:r>
          </a:p>
          <a:p>
            <a:pPr marL="342900" indent="-342900">
              <a:spcBef>
                <a:spcPts val="1200"/>
              </a:spcBef>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endParaRPr lang="en-US" altLang="zh-CN" dirty="0"/>
          </a:p>
          <a:p>
            <a:endParaRPr lang="zh-CN" altLang="en-US" dirty="0"/>
          </a:p>
          <a:p>
            <a:endParaRPr lang="zh-CN" altLang="en-US" dirty="0"/>
          </a:p>
        </p:txBody>
      </p:sp>
      <p:sp>
        <p:nvSpPr>
          <p:cNvPr id="7" name="iŝḷíḍe">
            <a:extLst>
              <a:ext uri="{FF2B5EF4-FFF2-40B4-BE49-F238E27FC236}">
                <a16:creationId xmlns:a16="http://schemas.microsoft.com/office/drawing/2014/main" id="{917942CB-01EE-4CAA-AB2C-DEAC7678FE37}"/>
              </a:ext>
            </a:extLst>
          </p:cNvPr>
          <p:cNvSpPr txBox="1">
            <a:spLocks/>
          </p:cNvSpPr>
          <p:nvPr/>
        </p:nvSpPr>
        <p:spPr bwMode="auto">
          <a:xfrm>
            <a:off x="807212" y="1292223"/>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4377" rtl="0" eaLnBrk="1" fontAlgn="auto" latinLnBrk="0" hangingPunct="1">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40A693"/>
                </a:solidFill>
                <a:effectLst/>
                <a:uLnTx/>
                <a:uFillTx/>
              </a:rPr>
              <a:t>改进方案</a:t>
            </a:r>
            <a:r>
              <a:rPr kumimoji="0" lang="zh-CN" altLang="en-US" sz="2000" b="1" i="0" u="none" strike="noStrike" kern="1200" cap="none" spc="0" normalizeH="0" baseline="0" noProof="0" dirty="0">
                <a:ln>
                  <a:noFill/>
                </a:ln>
                <a:solidFill>
                  <a:srgbClr val="40A693"/>
                </a:solidFill>
                <a:effectLst/>
                <a:uLnTx/>
                <a:uFillTx/>
              </a:rPr>
              <a:t>：</a:t>
            </a:r>
          </a:p>
        </p:txBody>
      </p:sp>
      <p:sp>
        <p:nvSpPr>
          <p:cNvPr id="5" name="文本框 4"/>
          <p:cNvSpPr txBox="1"/>
          <p:nvPr/>
        </p:nvSpPr>
        <p:spPr>
          <a:xfrm>
            <a:off x="7329516" y="2019883"/>
            <a:ext cx="4451231" cy="2523768"/>
          </a:xfrm>
          <a:prstGeom prst="rect">
            <a:avLst/>
          </a:prstGeom>
          <a:noFill/>
        </p:spPr>
        <p:txBody>
          <a:bodyPr wrap="square" rtlCol="0">
            <a:spAutoFit/>
          </a:bodyPr>
          <a:lstStyle/>
          <a:p>
            <a:r>
              <a:rPr lang="zh-CN" altLang="en-US" sz="2000" dirty="0"/>
              <a:t>校园外：</a:t>
            </a:r>
            <a:endParaRPr lang="en-US" altLang="zh-CN" sz="2000" dirty="0"/>
          </a:p>
          <a:p>
            <a:pPr marL="285750" indent="-285750">
              <a:spcBef>
                <a:spcPts val="1200"/>
              </a:spcBef>
              <a:buFont typeface="Wingdings" panose="05000000000000000000" pitchFamily="2" charset="2"/>
              <a:buChar char="l"/>
            </a:pPr>
            <a:r>
              <a:rPr lang="zh-CN" altLang="en-US" dirty="0"/>
              <a:t>增设下行自动扶梯，提高携带行李箱的乘客的出行便捷性和畅通性。</a:t>
            </a:r>
            <a:endParaRPr lang="en-US" altLang="zh-CN" dirty="0"/>
          </a:p>
          <a:p>
            <a:pPr marL="285750" indent="-285750">
              <a:spcBef>
                <a:spcPts val="1200"/>
              </a:spcBef>
              <a:buFont typeface="Wingdings" panose="05000000000000000000" pitchFamily="2" charset="2"/>
              <a:buChar char="l"/>
            </a:pPr>
            <a:r>
              <a:rPr lang="zh-CN" altLang="en-US" dirty="0"/>
              <a:t>适当拓宽从接驳车到地铁口的道路宽度，重点考虑分离行人与非机动车。</a:t>
            </a:r>
            <a:endParaRPr lang="en-US" altLang="zh-CN" dirty="0"/>
          </a:p>
          <a:p>
            <a:pPr marL="285750" indent="-285750">
              <a:spcBef>
                <a:spcPts val="1200"/>
              </a:spcBef>
              <a:buFont typeface="Wingdings" panose="05000000000000000000" pitchFamily="2" charset="2"/>
              <a:buChar char="l"/>
            </a:pPr>
            <a:r>
              <a:rPr lang="zh-CN" altLang="en-US" dirty="0"/>
              <a:t>有效规划人行道和自行车停放点，减少自行车占道现象。</a:t>
            </a:r>
            <a:endParaRPr lang="en-US" altLang="zh-CN" dirty="0"/>
          </a:p>
        </p:txBody>
      </p:sp>
      <p:cxnSp>
        <p:nvCxnSpPr>
          <p:cNvPr id="9" name="直接连接符 8"/>
          <p:cNvCxnSpPr/>
          <p:nvPr/>
        </p:nvCxnSpPr>
        <p:spPr>
          <a:xfrm flipH="1">
            <a:off x="6801357" y="2019883"/>
            <a:ext cx="19532" cy="4258256"/>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8047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4535055" cy="656792"/>
          </a:xfrm>
        </p:spPr>
        <p:txBody>
          <a:bodyPr anchor="b">
            <a:normAutofit/>
          </a:bodyPr>
          <a:lstStyle/>
          <a:p>
            <a:r>
              <a:rPr lang="zh-CN" altLang="en-US" sz="3600" dirty="0">
                <a:latin typeface="+mj-ea"/>
              </a:rPr>
              <a:t>现状分析及规划理念</a:t>
            </a: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b="1" spc="100" dirty="0">
                <a:solidFill>
                  <a:srgbClr val="FF5C64"/>
                </a:solidFill>
                <a:latin typeface="+mj-ea"/>
                <a:ea typeface="+mj-ea"/>
                <a:cs typeface="Arial" panose="020B0604020202020204" pitchFamily="34" charset="0"/>
              </a:rPr>
              <a:t>01</a:t>
            </a:r>
            <a:endParaRPr lang="zh-CN" altLang="en-US" b="1" spc="100" dirty="0">
              <a:solidFill>
                <a:srgbClr val="FF5C64"/>
              </a:solidFill>
              <a:latin typeface="+mj-ea"/>
              <a:ea typeface="+mj-ea"/>
              <a:cs typeface="Arial" panose="020B0604020202020204" pitchFamily="34" charset="0"/>
            </a:endParaRPr>
          </a:p>
        </p:txBody>
      </p:sp>
      <p:pic>
        <p:nvPicPr>
          <p:cNvPr id="3" name="图片 2"/>
          <p:cNvPicPr>
            <a:picLocks noChangeAspect="1"/>
          </p:cNvPicPr>
          <p:nvPr/>
        </p:nvPicPr>
        <p:blipFill>
          <a:blip r:embed="rId4"/>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3294474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6938720" cy="656792"/>
          </a:xfrm>
        </p:spPr>
        <p:txBody>
          <a:bodyPr anchor="b">
            <a:normAutofit/>
          </a:bodyPr>
          <a:lstStyle/>
          <a:p>
            <a:r>
              <a:rPr lang="zh-CN" altLang="en-US" sz="3200" dirty="0"/>
              <a:t>校园静态交通研究</a:t>
            </a:r>
          </a:p>
        </p:txBody>
      </p:sp>
      <p:sp>
        <p:nvSpPr>
          <p:cNvPr id="6" name="文本占位符 5"/>
          <p:cNvSpPr>
            <a:spLocks noGrp="1"/>
          </p:cNvSpPr>
          <p:nvPr userDrawn="1">
            <p:ph type="body" idx="1"/>
          </p:nvPr>
        </p:nvSpPr>
        <p:spPr>
          <a:xfrm>
            <a:off x="1026474" y="2328315"/>
            <a:ext cx="4535055" cy="1015623"/>
          </a:xfrm>
        </p:spPr>
        <p:txBody>
          <a:bodyPr>
            <a:normAutofit/>
          </a:bodyPr>
          <a:lstStyle/>
          <a:p>
            <a:pPr marL="171450" lvl="0" indent="-171450">
              <a:buFont typeface="Arial" panose="020B0604020202020204" pitchFamily="34" charset="0"/>
              <a:buChar char="•"/>
            </a:pPr>
            <a:r>
              <a:rPr lang="zh-CN" altLang="en-US" sz="1400" dirty="0">
                <a:solidFill>
                  <a:schemeClr val="tx1">
                    <a:lumMod val="50000"/>
                    <a:lumOff val="50000"/>
                  </a:schemeClr>
                </a:solidFill>
              </a:rPr>
              <a:t>需求分析、现状研究与改善建议</a:t>
            </a:r>
            <a:endParaRPr lang="en-US" altLang="zh-CN" sz="1400" dirty="0">
              <a:solidFill>
                <a:schemeClr val="tx1">
                  <a:lumMod val="50000"/>
                  <a:lumOff val="50000"/>
                </a:schemeClr>
              </a:solidFill>
            </a:endParaRP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04</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1263904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zh-CN" altLang="en-US" dirty="0"/>
              <a:t>停车需求分析</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16" name="ïŝḻîḓé">
            <a:extLst>
              <a:ext uri="{FF2B5EF4-FFF2-40B4-BE49-F238E27FC236}">
                <a16:creationId xmlns:a16="http://schemas.microsoft.com/office/drawing/2014/main" id="{5E677C5F-6325-4929-8F3E-52879C8575AC}"/>
              </a:ext>
            </a:extLst>
          </p:cNvPr>
          <p:cNvSpPr/>
          <p:nvPr/>
        </p:nvSpPr>
        <p:spPr>
          <a:xfrm>
            <a:off x="947566" y="2087008"/>
            <a:ext cx="7663033" cy="799807"/>
          </a:xfrm>
          <a:prstGeom prst="rect">
            <a:avLst/>
          </a:prstGeom>
        </p:spPr>
        <p:txBody>
          <a:bodyPr wrap="square">
            <a:normAutofit/>
          </a:bodyPr>
          <a:lstStyle/>
          <a:p>
            <a:pPr marL="171450" indent="-171450">
              <a:lnSpc>
                <a:spcPct val="120000"/>
              </a:lnSpc>
              <a:buFont typeface="Wingdings" panose="05000000000000000000" pitchFamily="2" charset="2"/>
              <a:buChar char="p"/>
            </a:pPr>
            <a:r>
              <a:rPr lang="zh-CN" altLang="en-US" dirty="0">
                <a:latin typeface="+mn-ea"/>
              </a:rPr>
              <a:t>主要人群：教职工、少量学生及外来人员</a:t>
            </a:r>
            <a:endParaRPr lang="en-US" altLang="zh-CN" dirty="0">
              <a:latin typeface="+mn-ea"/>
            </a:endParaRPr>
          </a:p>
          <a:p>
            <a:pPr marL="171450" indent="-171450">
              <a:lnSpc>
                <a:spcPct val="120000"/>
              </a:lnSpc>
              <a:buFont typeface="Wingdings" panose="05000000000000000000" pitchFamily="2" charset="2"/>
              <a:buChar char="p"/>
            </a:pPr>
            <a:r>
              <a:rPr lang="zh-CN" altLang="en-US" dirty="0">
                <a:latin typeface="+mn-ea"/>
              </a:rPr>
              <a:t>主要区域：办公楼、教学楼、活动场所（如金智楼）附近停车场及道路</a:t>
            </a:r>
          </a:p>
        </p:txBody>
      </p:sp>
      <p:sp>
        <p:nvSpPr>
          <p:cNvPr id="17" name="íṡļiďè">
            <a:extLst>
              <a:ext uri="{FF2B5EF4-FFF2-40B4-BE49-F238E27FC236}">
                <a16:creationId xmlns:a16="http://schemas.microsoft.com/office/drawing/2014/main" id="{1C0E12E9-D613-4421-B409-0FDDA012A8E3}"/>
              </a:ext>
            </a:extLst>
          </p:cNvPr>
          <p:cNvSpPr/>
          <p:nvPr/>
        </p:nvSpPr>
        <p:spPr>
          <a:xfrm>
            <a:off x="795168" y="1333347"/>
            <a:ext cx="2315647" cy="621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zh-CN" altLang="en-US" sz="2400" b="1" dirty="0">
                <a:solidFill>
                  <a:schemeClr val="bg1"/>
                </a:solidFill>
              </a:rPr>
              <a:t>机动车停车需求</a:t>
            </a:r>
          </a:p>
        </p:txBody>
      </p:sp>
      <p:sp>
        <p:nvSpPr>
          <p:cNvPr id="15" name="íSḻïḓê">
            <a:extLst>
              <a:ext uri="{FF2B5EF4-FFF2-40B4-BE49-F238E27FC236}">
                <a16:creationId xmlns:a16="http://schemas.microsoft.com/office/drawing/2014/main" id="{C981DE04-AE63-4AA7-A085-128F2F0E03EA}"/>
              </a:ext>
            </a:extLst>
          </p:cNvPr>
          <p:cNvSpPr/>
          <p:nvPr/>
        </p:nvSpPr>
        <p:spPr>
          <a:xfrm>
            <a:off x="795167" y="3127329"/>
            <a:ext cx="2662408" cy="610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lnSpc>
                <a:spcPct val="120000"/>
              </a:lnSpc>
            </a:pPr>
            <a:r>
              <a:rPr lang="zh-CN" altLang="en-US" sz="2400" b="1" dirty="0">
                <a:solidFill>
                  <a:schemeClr val="bg1"/>
                </a:solidFill>
              </a:rPr>
              <a:t>非机动车停车需求</a:t>
            </a:r>
          </a:p>
        </p:txBody>
      </p:sp>
      <p:sp>
        <p:nvSpPr>
          <p:cNvPr id="10" name="ïŝḻîḓé">
            <a:extLst>
              <a:ext uri="{FF2B5EF4-FFF2-40B4-BE49-F238E27FC236}">
                <a16:creationId xmlns:a16="http://schemas.microsoft.com/office/drawing/2014/main" id="{D2F3246B-5039-4692-9C9B-6B4D352780D9}"/>
              </a:ext>
            </a:extLst>
          </p:cNvPr>
          <p:cNvSpPr/>
          <p:nvPr/>
        </p:nvSpPr>
        <p:spPr>
          <a:xfrm>
            <a:off x="947566" y="3868228"/>
            <a:ext cx="7663033" cy="799807"/>
          </a:xfrm>
          <a:prstGeom prst="rect">
            <a:avLst/>
          </a:prstGeom>
        </p:spPr>
        <p:txBody>
          <a:bodyPr wrap="square">
            <a:normAutofit/>
          </a:bodyPr>
          <a:lstStyle/>
          <a:p>
            <a:pPr marL="171450" indent="-171450">
              <a:lnSpc>
                <a:spcPct val="120000"/>
              </a:lnSpc>
              <a:buFont typeface="Wingdings" panose="05000000000000000000" pitchFamily="2" charset="2"/>
              <a:buChar char="p"/>
            </a:pPr>
            <a:r>
              <a:rPr lang="zh-CN" altLang="en-US" dirty="0">
                <a:latin typeface="+mn-ea"/>
              </a:rPr>
              <a:t>主要人群：学生</a:t>
            </a:r>
            <a:endParaRPr lang="en-US" altLang="zh-CN" dirty="0">
              <a:latin typeface="+mn-ea"/>
            </a:endParaRPr>
          </a:p>
          <a:p>
            <a:pPr marL="171450" indent="-171450">
              <a:lnSpc>
                <a:spcPct val="120000"/>
              </a:lnSpc>
              <a:buFont typeface="Wingdings" panose="05000000000000000000" pitchFamily="2" charset="2"/>
              <a:buChar char="p"/>
            </a:pPr>
            <a:r>
              <a:rPr lang="zh-CN" altLang="en-US" dirty="0">
                <a:latin typeface="+mn-ea"/>
              </a:rPr>
              <a:t>主要区域：教学楼、宿舍楼附近停车区域</a:t>
            </a:r>
          </a:p>
        </p:txBody>
      </p:sp>
      <p:sp>
        <p:nvSpPr>
          <p:cNvPr id="11" name="íSlîḋè">
            <a:extLst>
              <a:ext uri="{FF2B5EF4-FFF2-40B4-BE49-F238E27FC236}">
                <a16:creationId xmlns:a16="http://schemas.microsoft.com/office/drawing/2014/main" id="{531D79B9-73E0-4B82-BA11-B11C26C32D29}"/>
              </a:ext>
            </a:extLst>
          </p:cNvPr>
          <p:cNvSpPr/>
          <p:nvPr/>
        </p:nvSpPr>
        <p:spPr>
          <a:xfrm>
            <a:off x="795167" y="4910137"/>
            <a:ext cx="2662408" cy="6102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lnSpc>
                <a:spcPct val="120000"/>
              </a:lnSpc>
            </a:pPr>
            <a:r>
              <a:rPr lang="zh-CN" altLang="en-US" sz="2400" b="1" dirty="0">
                <a:solidFill>
                  <a:schemeClr val="bg1"/>
                </a:solidFill>
              </a:rPr>
              <a:t>校园停车需求特点</a:t>
            </a:r>
            <a:endParaRPr lang="zh-CN" altLang="en-US" sz="2000" b="1" dirty="0">
              <a:solidFill>
                <a:schemeClr val="bg1"/>
              </a:solidFill>
            </a:endParaRPr>
          </a:p>
        </p:txBody>
      </p:sp>
      <p:sp>
        <p:nvSpPr>
          <p:cNvPr id="18" name="ïŝḻîḓé">
            <a:extLst>
              <a:ext uri="{FF2B5EF4-FFF2-40B4-BE49-F238E27FC236}">
                <a16:creationId xmlns:a16="http://schemas.microsoft.com/office/drawing/2014/main" id="{BF12427B-18ED-429F-A60A-5C8570BA10E1}"/>
              </a:ext>
            </a:extLst>
          </p:cNvPr>
          <p:cNvSpPr/>
          <p:nvPr/>
        </p:nvSpPr>
        <p:spPr>
          <a:xfrm>
            <a:off x="947566" y="5660096"/>
            <a:ext cx="7663033" cy="799807"/>
          </a:xfrm>
          <a:prstGeom prst="rect">
            <a:avLst/>
          </a:prstGeom>
        </p:spPr>
        <p:txBody>
          <a:bodyPr wrap="square">
            <a:normAutofit/>
          </a:bodyPr>
          <a:lstStyle/>
          <a:p>
            <a:pPr marL="171450" indent="-171450">
              <a:lnSpc>
                <a:spcPct val="120000"/>
              </a:lnSpc>
              <a:buFont typeface="Wingdings" panose="05000000000000000000" pitchFamily="2" charset="2"/>
              <a:buChar char="p"/>
            </a:pPr>
            <a:r>
              <a:rPr lang="zh-CN" altLang="en-US" dirty="0">
                <a:latin typeface="+mn-ea"/>
              </a:rPr>
              <a:t>时间呈现强周期性，工作日</a:t>
            </a:r>
            <a:r>
              <a:rPr lang="en-US" altLang="zh-CN" dirty="0">
                <a:latin typeface="+mn-ea"/>
              </a:rPr>
              <a:t>/</a:t>
            </a:r>
            <a:r>
              <a:rPr lang="zh-CN" altLang="en-US" dirty="0">
                <a:latin typeface="+mn-ea"/>
              </a:rPr>
              <a:t>节假日，上下课（班）时段</a:t>
            </a:r>
            <a:endParaRPr lang="en-US" altLang="zh-CN" dirty="0">
              <a:latin typeface="+mn-ea"/>
            </a:endParaRPr>
          </a:p>
          <a:p>
            <a:pPr marL="171450" indent="-171450">
              <a:lnSpc>
                <a:spcPct val="120000"/>
              </a:lnSpc>
              <a:buFont typeface="Wingdings" panose="05000000000000000000" pitchFamily="2" charset="2"/>
              <a:buChar char="p"/>
            </a:pPr>
            <a:r>
              <a:rPr lang="zh-CN" altLang="en-US" dirty="0">
                <a:latin typeface="+mn-ea"/>
              </a:rPr>
              <a:t>各群体停车需求地点较为固定，工作</a:t>
            </a:r>
            <a:r>
              <a:rPr lang="en-US" altLang="zh-CN" dirty="0">
                <a:latin typeface="+mn-ea"/>
              </a:rPr>
              <a:t>/</a:t>
            </a:r>
            <a:r>
              <a:rPr lang="zh-CN" altLang="en-US" dirty="0">
                <a:latin typeface="+mn-ea"/>
              </a:rPr>
              <a:t>学习</a:t>
            </a:r>
            <a:r>
              <a:rPr lang="en-US" altLang="zh-CN" dirty="0">
                <a:latin typeface="+mn-ea"/>
              </a:rPr>
              <a:t>/</a:t>
            </a:r>
            <a:r>
              <a:rPr lang="zh-CN" altLang="en-US" dirty="0">
                <a:latin typeface="+mn-ea"/>
              </a:rPr>
              <a:t>住宿地点</a:t>
            </a:r>
          </a:p>
        </p:txBody>
      </p:sp>
    </p:spTree>
    <p:extLst>
      <p:ext uri="{BB962C8B-B14F-4D97-AF65-F5344CB8AC3E}">
        <p14:creationId xmlns:p14="http://schemas.microsoft.com/office/powerpoint/2010/main" val="1134723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zh-CN" altLang="en-US" dirty="0"/>
              <a:t>停车现状问题</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sp>
        <p:nvSpPr>
          <p:cNvPr id="17" name="íṡļiďè">
            <a:extLst>
              <a:ext uri="{FF2B5EF4-FFF2-40B4-BE49-F238E27FC236}">
                <a16:creationId xmlns:a16="http://schemas.microsoft.com/office/drawing/2014/main" id="{1C0E12E9-D613-4421-B409-0FDDA012A8E3}"/>
              </a:ext>
            </a:extLst>
          </p:cNvPr>
          <p:cNvSpPr/>
          <p:nvPr/>
        </p:nvSpPr>
        <p:spPr>
          <a:xfrm>
            <a:off x="1258121" y="1313486"/>
            <a:ext cx="2294703" cy="621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en-US" altLang="zh-CN" sz="2400" b="1" dirty="0">
                <a:solidFill>
                  <a:schemeClr val="bg1"/>
                </a:solidFill>
              </a:rPr>
              <a:t>1.</a:t>
            </a:r>
            <a:r>
              <a:rPr lang="zh-CN" altLang="en-US" sz="2400" b="1" dirty="0">
                <a:solidFill>
                  <a:schemeClr val="bg1"/>
                </a:solidFill>
              </a:rPr>
              <a:t>停车资源问题</a:t>
            </a:r>
          </a:p>
        </p:txBody>
      </p:sp>
      <p:pic>
        <p:nvPicPr>
          <p:cNvPr id="5" name="图片 4">
            <a:extLst>
              <a:ext uri="{FF2B5EF4-FFF2-40B4-BE49-F238E27FC236}">
                <a16:creationId xmlns:a16="http://schemas.microsoft.com/office/drawing/2014/main" id="{7FED955B-E42B-42E0-8327-5682FB2DA0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9304"/>
          <a:stretch/>
        </p:blipFill>
        <p:spPr>
          <a:xfrm>
            <a:off x="156279" y="2447925"/>
            <a:ext cx="6796972" cy="3603909"/>
          </a:xfrm>
          <a:prstGeom prst="rect">
            <a:avLst/>
          </a:prstGeom>
        </p:spPr>
      </p:pic>
      <p:pic>
        <p:nvPicPr>
          <p:cNvPr id="7" name="图片 6">
            <a:extLst>
              <a:ext uri="{FF2B5EF4-FFF2-40B4-BE49-F238E27FC236}">
                <a16:creationId xmlns:a16="http://schemas.microsoft.com/office/drawing/2014/main" id="{D4684541-4C6C-4B45-910D-3AFEBFE1E9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5278"/>
          <a:stretch/>
        </p:blipFill>
        <p:spPr>
          <a:xfrm>
            <a:off x="7096353" y="2447925"/>
            <a:ext cx="4939368" cy="3603909"/>
          </a:xfrm>
          <a:prstGeom prst="rect">
            <a:avLst/>
          </a:prstGeom>
        </p:spPr>
      </p:pic>
    </p:spTree>
    <p:extLst>
      <p:ext uri="{BB962C8B-B14F-4D97-AF65-F5344CB8AC3E}">
        <p14:creationId xmlns:p14="http://schemas.microsoft.com/office/powerpoint/2010/main" val="1950914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zh-CN" altLang="en-US" dirty="0"/>
              <a:t>停车现状问题</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17" name="íṡļiďè">
            <a:extLst>
              <a:ext uri="{FF2B5EF4-FFF2-40B4-BE49-F238E27FC236}">
                <a16:creationId xmlns:a16="http://schemas.microsoft.com/office/drawing/2014/main" id="{1C0E12E9-D613-4421-B409-0FDDA012A8E3}"/>
              </a:ext>
            </a:extLst>
          </p:cNvPr>
          <p:cNvSpPr/>
          <p:nvPr/>
        </p:nvSpPr>
        <p:spPr>
          <a:xfrm>
            <a:off x="1258121" y="1313486"/>
            <a:ext cx="2294703" cy="621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en-US" altLang="zh-CN" sz="2400" b="1" dirty="0">
                <a:solidFill>
                  <a:schemeClr val="bg1"/>
                </a:solidFill>
              </a:rPr>
              <a:t>2.</a:t>
            </a:r>
            <a:r>
              <a:rPr lang="zh-CN" altLang="en-US" sz="2400" b="1" dirty="0">
                <a:solidFill>
                  <a:schemeClr val="bg1"/>
                </a:solidFill>
              </a:rPr>
              <a:t>停车设施问题</a:t>
            </a:r>
          </a:p>
        </p:txBody>
      </p:sp>
      <p:pic>
        <p:nvPicPr>
          <p:cNvPr id="6" name="图片 5">
            <a:extLst>
              <a:ext uri="{FF2B5EF4-FFF2-40B4-BE49-F238E27FC236}">
                <a16:creationId xmlns:a16="http://schemas.microsoft.com/office/drawing/2014/main" id="{A65B4F89-0F6E-43A2-9A46-DD65013FD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036" y="2205362"/>
            <a:ext cx="5401725" cy="4051294"/>
          </a:xfrm>
          <a:prstGeom prst="rect">
            <a:avLst/>
          </a:prstGeom>
        </p:spPr>
      </p:pic>
      <p:pic>
        <p:nvPicPr>
          <p:cNvPr id="8" name="图片 7">
            <a:extLst>
              <a:ext uri="{FF2B5EF4-FFF2-40B4-BE49-F238E27FC236}">
                <a16:creationId xmlns:a16="http://schemas.microsoft.com/office/drawing/2014/main" id="{127E5291-1722-46EA-9BE2-7AA9ADE3E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4126" y="2189169"/>
            <a:ext cx="5401726" cy="4051294"/>
          </a:xfrm>
          <a:prstGeom prst="rect">
            <a:avLst/>
          </a:prstGeom>
        </p:spPr>
      </p:pic>
    </p:spTree>
    <p:extLst>
      <p:ext uri="{BB962C8B-B14F-4D97-AF65-F5344CB8AC3E}">
        <p14:creationId xmlns:p14="http://schemas.microsoft.com/office/powerpoint/2010/main" val="525708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zh-CN" altLang="en-US" dirty="0"/>
              <a:t>停车现状问题</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sp>
        <p:nvSpPr>
          <p:cNvPr id="17" name="íṡļiďè">
            <a:extLst>
              <a:ext uri="{FF2B5EF4-FFF2-40B4-BE49-F238E27FC236}">
                <a16:creationId xmlns:a16="http://schemas.microsoft.com/office/drawing/2014/main" id="{1C0E12E9-D613-4421-B409-0FDDA012A8E3}"/>
              </a:ext>
            </a:extLst>
          </p:cNvPr>
          <p:cNvSpPr/>
          <p:nvPr/>
        </p:nvSpPr>
        <p:spPr>
          <a:xfrm>
            <a:off x="1258121" y="1313486"/>
            <a:ext cx="2294703" cy="621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en-US" altLang="zh-CN" sz="2400" b="1" dirty="0">
                <a:solidFill>
                  <a:schemeClr val="bg1"/>
                </a:solidFill>
              </a:rPr>
              <a:t>3.</a:t>
            </a:r>
            <a:r>
              <a:rPr lang="zh-CN" altLang="en-US" sz="2400" b="1" dirty="0">
                <a:solidFill>
                  <a:schemeClr val="bg1"/>
                </a:solidFill>
              </a:rPr>
              <a:t>停车管理问题</a:t>
            </a:r>
          </a:p>
        </p:txBody>
      </p:sp>
      <p:pic>
        <p:nvPicPr>
          <p:cNvPr id="5" name="图片 4">
            <a:extLst>
              <a:ext uri="{FF2B5EF4-FFF2-40B4-BE49-F238E27FC236}">
                <a16:creationId xmlns:a16="http://schemas.microsoft.com/office/drawing/2014/main" id="{EECDE3B1-4B53-4BB2-8F0D-CAE4EE2BA0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349" y="2122479"/>
            <a:ext cx="6076950" cy="4557713"/>
          </a:xfrm>
          <a:prstGeom prst="rect">
            <a:avLst/>
          </a:prstGeom>
        </p:spPr>
      </p:pic>
      <p:pic>
        <p:nvPicPr>
          <p:cNvPr id="7" name="图片 6">
            <a:extLst>
              <a:ext uri="{FF2B5EF4-FFF2-40B4-BE49-F238E27FC236}">
                <a16:creationId xmlns:a16="http://schemas.microsoft.com/office/drawing/2014/main" id="{455E44AA-9C38-46E6-B465-914911669154}"/>
              </a:ext>
            </a:extLst>
          </p:cNvPr>
          <p:cNvPicPr>
            <a:picLocks noChangeAspect="1"/>
          </p:cNvPicPr>
          <p:nvPr/>
        </p:nvPicPr>
        <p:blipFill rotWithShape="1">
          <a:blip r:embed="rId4">
            <a:extLst>
              <a:ext uri="{28A0092B-C50C-407E-A947-70E740481C1C}">
                <a14:useLocalDpi xmlns:a14="http://schemas.microsoft.com/office/drawing/2010/main" val="0"/>
              </a:ext>
            </a:extLst>
          </a:blip>
          <a:srcRect l="19583" t="28213" r="33542" b="34861"/>
          <a:stretch/>
        </p:blipFill>
        <p:spPr>
          <a:xfrm>
            <a:off x="6905625" y="1188175"/>
            <a:ext cx="4286250" cy="2532365"/>
          </a:xfrm>
          <a:prstGeom prst="rect">
            <a:avLst/>
          </a:prstGeom>
        </p:spPr>
      </p:pic>
      <p:pic>
        <p:nvPicPr>
          <p:cNvPr id="9" name="图片 8">
            <a:extLst>
              <a:ext uri="{FF2B5EF4-FFF2-40B4-BE49-F238E27FC236}">
                <a16:creationId xmlns:a16="http://schemas.microsoft.com/office/drawing/2014/main" id="{0CA42E62-872F-481C-A15F-5A3C81F9AA6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374" t="13194" r="22188" b="32222"/>
          <a:stretch/>
        </p:blipFill>
        <p:spPr>
          <a:xfrm>
            <a:off x="6869907" y="3953888"/>
            <a:ext cx="4557715" cy="2726304"/>
          </a:xfrm>
          <a:prstGeom prst="rect">
            <a:avLst/>
          </a:prstGeom>
        </p:spPr>
      </p:pic>
      <p:sp>
        <p:nvSpPr>
          <p:cNvPr id="11" name="矩形 10">
            <a:extLst>
              <a:ext uri="{FF2B5EF4-FFF2-40B4-BE49-F238E27FC236}">
                <a16:creationId xmlns:a16="http://schemas.microsoft.com/office/drawing/2014/main" id="{35F37D93-907E-48E8-99CD-9F337ECBBC2C}"/>
              </a:ext>
            </a:extLst>
          </p:cNvPr>
          <p:cNvSpPr/>
          <p:nvPr/>
        </p:nvSpPr>
        <p:spPr>
          <a:xfrm>
            <a:off x="3990974" y="3824287"/>
            <a:ext cx="1876426" cy="109061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914C6AF-3236-44D4-8AE2-7D6D70C29D31}"/>
              </a:ext>
            </a:extLst>
          </p:cNvPr>
          <p:cNvSpPr/>
          <p:nvPr/>
        </p:nvSpPr>
        <p:spPr>
          <a:xfrm>
            <a:off x="8048624" y="1313486"/>
            <a:ext cx="2733676" cy="1810714"/>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F525FC7-A803-47BD-9413-481C0FFA5815}"/>
              </a:ext>
            </a:extLst>
          </p:cNvPr>
          <p:cNvSpPr/>
          <p:nvPr/>
        </p:nvSpPr>
        <p:spPr>
          <a:xfrm>
            <a:off x="8291511" y="5196851"/>
            <a:ext cx="2900363" cy="124999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Tree>
    <p:extLst>
      <p:ext uri="{BB962C8B-B14F-4D97-AF65-F5344CB8AC3E}">
        <p14:creationId xmlns:p14="http://schemas.microsoft.com/office/powerpoint/2010/main" val="2722895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zh-CN" altLang="en-US" dirty="0"/>
              <a:t>停车现状问题</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17" name="íṡļiďè">
            <a:extLst>
              <a:ext uri="{FF2B5EF4-FFF2-40B4-BE49-F238E27FC236}">
                <a16:creationId xmlns:a16="http://schemas.microsoft.com/office/drawing/2014/main" id="{1C0E12E9-D613-4421-B409-0FDDA012A8E3}"/>
              </a:ext>
            </a:extLst>
          </p:cNvPr>
          <p:cNvSpPr/>
          <p:nvPr/>
        </p:nvSpPr>
        <p:spPr>
          <a:xfrm>
            <a:off x="1258121" y="1313486"/>
            <a:ext cx="2294703" cy="621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en-US" altLang="zh-CN" sz="2400" b="1" dirty="0">
                <a:solidFill>
                  <a:schemeClr val="bg1"/>
                </a:solidFill>
              </a:rPr>
              <a:t>3.</a:t>
            </a:r>
            <a:r>
              <a:rPr lang="zh-CN" altLang="en-US" sz="2400" b="1" dirty="0">
                <a:solidFill>
                  <a:schemeClr val="bg1"/>
                </a:solidFill>
              </a:rPr>
              <a:t>停车管理问题</a:t>
            </a:r>
          </a:p>
        </p:txBody>
      </p:sp>
      <p:pic>
        <p:nvPicPr>
          <p:cNvPr id="6" name="图片 5">
            <a:extLst>
              <a:ext uri="{FF2B5EF4-FFF2-40B4-BE49-F238E27FC236}">
                <a16:creationId xmlns:a16="http://schemas.microsoft.com/office/drawing/2014/main" id="{F3443A34-D499-4ACD-9E77-0A8DEA2A93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874" y="2219646"/>
            <a:ext cx="5041900" cy="3781425"/>
          </a:xfrm>
          <a:prstGeom prst="rect">
            <a:avLst/>
          </a:prstGeom>
        </p:spPr>
      </p:pic>
      <p:pic>
        <p:nvPicPr>
          <p:cNvPr id="10" name="图片 9">
            <a:extLst>
              <a:ext uri="{FF2B5EF4-FFF2-40B4-BE49-F238E27FC236}">
                <a16:creationId xmlns:a16="http://schemas.microsoft.com/office/drawing/2014/main" id="{91433D4D-DBA8-4700-BD48-8D2F4A31B9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7135" y="2219645"/>
            <a:ext cx="5041902" cy="3781426"/>
          </a:xfrm>
          <a:prstGeom prst="rect">
            <a:avLst/>
          </a:prstGeom>
        </p:spPr>
      </p:pic>
      <p:sp>
        <p:nvSpPr>
          <p:cNvPr id="11" name="矩形 10">
            <a:extLst>
              <a:ext uri="{FF2B5EF4-FFF2-40B4-BE49-F238E27FC236}">
                <a16:creationId xmlns:a16="http://schemas.microsoft.com/office/drawing/2014/main" id="{DC387BAA-5ADB-40BB-A9D2-93F52272FC41}"/>
              </a:ext>
            </a:extLst>
          </p:cNvPr>
          <p:cNvSpPr/>
          <p:nvPr/>
        </p:nvSpPr>
        <p:spPr>
          <a:xfrm>
            <a:off x="6383335" y="3036093"/>
            <a:ext cx="2455865" cy="78581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Tree>
    <p:extLst>
      <p:ext uri="{BB962C8B-B14F-4D97-AF65-F5344CB8AC3E}">
        <p14:creationId xmlns:p14="http://schemas.microsoft.com/office/powerpoint/2010/main" val="3598675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zh-CN" altLang="en-US" dirty="0"/>
              <a:t>问题分析与建议</a:t>
            </a:r>
          </a:p>
        </p:txBody>
      </p:sp>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sp>
        <p:nvSpPr>
          <p:cNvPr id="44" name="işḻîḑé">
            <a:extLst>
              <a:ext uri="{FF2B5EF4-FFF2-40B4-BE49-F238E27FC236}">
                <a16:creationId xmlns:a16="http://schemas.microsoft.com/office/drawing/2014/main" id="{14084C94-4CA1-4EDC-88FF-0ABA7AEAD894}"/>
              </a:ext>
            </a:extLst>
          </p:cNvPr>
          <p:cNvSpPr/>
          <p:nvPr/>
        </p:nvSpPr>
        <p:spPr>
          <a:xfrm>
            <a:off x="1700213" y="1689084"/>
            <a:ext cx="3100386" cy="422670"/>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000" b="1" dirty="0">
                <a:solidFill>
                  <a:schemeClr val="accent4"/>
                </a:solidFill>
              </a:rPr>
              <a:t>校园内道路资源利用可行性</a:t>
            </a:r>
          </a:p>
        </p:txBody>
      </p:sp>
      <p:sp>
        <p:nvSpPr>
          <p:cNvPr id="42" name="îşlïḓé">
            <a:extLst>
              <a:ext uri="{FF2B5EF4-FFF2-40B4-BE49-F238E27FC236}">
                <a16:creationId xmlns:a16="http://schemas.microsoft.com/office/drawing/2014/main" id="{B49B2395-F0C2-41C0-8F4F-E12F67F4F8E7}"/>
              </a:ext>
            </a:extLst>
          </p:cNvPr>
          <p:cNvSpPr/>
          <p:nvPr/>
        </p:nvSpPr>
        <p:spPr>
          <a:xfrm>
            <a:off x="1700213" y="3081567"/>
            <a:ext cx="2728911" cy="492140"/>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000" b="1" dirty="0">
                <a:solidFill>
                  <a:schemeClr val="accent2"/>
                </a:solidFill>
              </a:rPr>
              <a:t>校园内停车管理模式</a:t>
            </a:r>
          </a:p>
        </p:txBody>
      </p:sp>
      <p:sp>
        <p:nvSpPr>
          <p:cNvPr id="38" name="ïşlíḑè">
            <a:extLst>
              <a:ext uri="{FF2B5EF4-FFF2-40B4-BE49-F238E27FC236}">
                <a16:creationId xmlns:a16="http://schemas.microsoft.com/office/drawing/2014/main" id="{A0B789FD-F75A-4C6F-8617-33BB03AF1D76}"/>
              </a:ext>
            </a:extLst>
          </p:cNvPr>
          <p:cNvSpPr/>
          <p:nvPr/>
        </p:nvSpPr>
        <p:spPr>
          <a:xfrm>
            <a:off x="1700213" y="2511513"/>
            <a:ext cx="2578029" cy="320994"/>
          </a:xfrm>
          <a:prstGeom prst="rect">
            <a:avLst/>
          </a:prstGeom>
          <a:solidFill>
            <a:schemeClr val="bg1"/>
          </a:solidFill>
        </p:spPr>
        <p:txBody>
          <a:bodyPr wrap="none" lIns="90000" tIns="46800" rIns="90000" bIns="46800" anchor="b">
            <a:noAutofit/>
          </a:bodyPr>
          <a:lstStyle/>
          <a:p>
            <a:pPr lvl="0" defTabSz="914378">
              <a:spcBef>
                <a:spcPct val="0"/>
              </a:spcBef>
              <a:defRPr/>
            </a:pPr>
            <a:r>
              <a:rPr lang="zh-CN" altLang="en-US" sz="2000" b="1" dirty="0">
                <a:solidFill>
                  <a:schemeClr val="accent1"/>
                </a:solidFill>
              </a:rPr>
              <a:t>校园内停车位设置合理性</a:t>
            </a:r>
          </a:p>
        </p:txBody>
      </p:sp>
      <p:sp>
        <p:nvSpPr>
          <p:cNvPr id="35" name="ïślïḑé">
            <a:extLst>
              <a:ext uri="{FF2B5EF4-FFF2-40B4-BE49-F238E27FC236}">
                <a16:creationId xmlns:a16="http://schemas.microsoft.com/office/drawing/2014/main" id="{B3FC317B-5F8F-49ED-B9CE-BA351F859A47}"/>
              </a:ext>
            </a:extLst>
          </p:cNvPr>
          <p:cNvSpPr/>
          <p:nvPr/>
        </p:nvSpPr>
        <p:spPr>
          <a:xfrm>
            <a:off x="1074518" y="1689084"/>
            <a:ext cx="422670" cy="42267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1" name="íšļïďê">
            <a:extLst>
              <a:ext uri="{FF2B5EF4-FFF2-40B4-BE49-F238E27FC236}">
                <a16:creationId xmlns:a16="http://schemas.microsoft.com/office/drawing/2014/main" id="{58927712-7614-4138-AFFA-E9A744DF55C7}"/>
              </a:ext>
            </a:extLst>
          </p:cNvPr>
          <p:cNvSpPr/>
          <p:nvPr/>
        </p:nvSpPr>
        <p:spPr>
          <a:xfrm>
            <a:off x="1077563" y="2400306"/>
            <a:ext cx="422670" cy="42267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9" name="îṡḻïdé">
            <a:extLst>
              <a:ext uri="{FF2B5EF4-FFF2-40B4-BE49-F238E27FC236}">
                <a16:creationId xmlns:a16="http://schemas.microsoft.com/office/drawing/2014/main" id="{957879F7-5B42-4D4C-8740-3D707F79F82F}"/>
              </a:ext>
            </a:extLst>
          </p:cNvPr>
          <p:cNvSpPr/>
          <p:nvPr/>
        </p:nvSpPr>
        <p:spPr>
          <a:xfrm>
            <a:off x="1074518" y="3154184"/>
            <a:ext cx="422670" cy="422670"/>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Tree>
    <p:extLst>
      <p:ext uri="{BB962C8B-B14F-4D97-AF65-F5344CB8AC3E}">
        <p14:creationId xmlns:p14="http://schemas.microsoft.com/office/powerpoint/2010/main" val="3789442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zh-CN" altLang="en-US" dirty="0"/>
              <a:t>问题分析与建议</a:t>
            </a:r>
          </a:p>
        </p:txBody>
      </p:sp>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sp>
        <p:nvSpPr>
          <p:cNvPr id="44" name="işḻîḑé">
            <a:extLst>
              <a:ext uri="{FF2B5EF4-FFF2-40B4-BE49-F238E27FC236}">
                <a16:creationId xmlns:a16="http://schemas.microsoft.com/office/drawing/2014/main" id="{14084C94-4CA1-4EDC-88FF-0ABA7AEAD894}"/>
              </a:ext>
            </a:extLst>
          </p:cNvPr>
          <p:cNvSpPr/>
          <p:nvPr/>
        </p:nvSpPr>
        <p:spPr>
          <a:xfrm>
            <a:off x="1700213" y="1689084"/>
            <a:ext cx="3100386" cy="422670"/>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000" b="1" dirty="0">
                <a:solidFill>
                  <a:schemeClr val="accent4"/>
                </a:solidFill>
              </a:rPr>
              <a:t>校园内道路资源利用可行性</a:t>
            </a:r>
          </a:p>
        </p:txBody>
      </p:sp>
      <p:sp>
        <p:nvSpPr>
          <p:cNvPr id="35" name="ïślïḑé">
            <a:extLst>
              <a:ext uri="{FF2B5EF4-FFF2-40B4-BE49-F238E27FC236}">
                <a16:creationId xmlns:a16="http://schemas.microsoft.com/office/drawing/2014/main" id="{B3FC317B-5F8F-49ED-B9CE-BA351F859A47}"/>
              </a:ext>
            </a:extLst>
          </p:cNvPr>
          <p:cNvSpPr/>
          <p:nvPr/>
        </p:nvSpPr>
        <p:spPr>
          <a:xfrm>
            <a:off x="1074518" y="1689084"/>
            <a:ext cx="422670" cy="42267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7" name="图片 6">
            <a:extLst>
              <a:ext uri="{FF2B5EF4-FFF2-40B4-BE49-F238E27FC236}">
                <a16:creationId xmlns:a16="http://schemas.microsoft.com/office/drawing/2014/main" id="{D9A5555A-5D9C-4F60-9452-8E72F64B4D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517" y="2402507"/>
            <a:ext cx="5392449" cy="4044337"/>
          </a:xfrm>
          <a:prstGeom prst="rect">
            <a:avLst/>
          </a:prstGeom>
        </p:spPr>
      </p:pic>
      <p:sp>
        <p:nvSpPr>
          <p:cNvPr id="14" name="íśḷïḑe">
            <a:extLst>
              <a:ext uri="{FF2B5EF4-FFF2-40B4-BE49-F238E27FC236}">
                <a16:creationId xmlns:a16="http://schemas.microsoft.com/office/drawing/2014/main" id="{3E3029A2-3422-47C9-B565-F337E06E044A}"/>
              </a:ext>
            </a:extLst>
          </p:cNvPr>
          <p:cNvSpPr txBox="1"/>
          <p:nvPr/>
        </p:nvSpPr>
        <p:spPr>
          <a:xfrm>
            <a:off x="6887529" y="2680555"/>
            <a:ext cx="4847361" cy="2424845"/>
          </a:xfrm>
          <a:prstGeom prst="rect">
            <a:avLst/>
          </a:prstGeom>
          <a:noFill/>
        </p:spPr>
        <p:txBody>
          <a:bodyPr wrap="square" lIns="90000" tIns="46800" rIns="90000" bIns="46800" anchor="ctr">
            <a:normAutofit/>
          </a:bodyPr>
          <a:lstStyle/>
          <a:p>
            <a:r>
              <a:rPr lang="zh-CN" altLang="en-US" dirty="0">
                <a:latin typeface="+mn-ea"/>
              </a:rPr>
              <a:t>通常不推荐路内停车</a:t>
            </a:r>
            <a:endParaRPr lang="en-US" altLang="zh-CN" dirty="0">
              <a:latin typeface="+mn-ea"/>
            </a:endParaRPr>
          </a:p>
          <a:p>
            <a:pPr marL="285750" indent="-285750">
              <a:buFont typeface="Wingdings" panose="05000000000000000000" pitchFamily="2" charset="2"/>
              <a:buChar char="n"/>
            </a:pPr>
            <a:r>
              <a:rPr lang="zh-CN" altLang="en-US" dirty="0">
                <a:latin typeface="+mn-ea"/>
              </a:rPr>
              <a:t>主要因素：通行能力</a:t>
            </a:r>
            <a:endParaRPr lang="en-US" altLang="zh-CN" dirty="0">
              <a:latin typeface="+mn-ea"/>
            </a:endParaRPr>
          </a:p>
          <a:p>
            <a:pPr marL="285750" indent="-285750">
              <a:buFont typeface="Wingdings" panose="05000000000000000000" pitchFamily="2" charset="2"/>
              <a:buChar char="n"/>
            </a:pPr>
            <a:r>
              <a:rPr lang="zh-CN" altLang="en-US" dirty="0">
                <a:latin typeface="+mn-ea"/>
              </a:rPr>
              <a:t>次要因素：安全、应急响应、美观性等</a:t>
            </a:r>
          </a:p>
        </p:txBody>
      </p:sp>
      <p:sp>
        <p:nvSpPr>
          <p:cNvPr id="8" name="箭头: 下 7">
            <a:extLst>
              <a:ext uri="{FF2B5EF4-FFF2-40B4-BE49-F238E27FC236}">
                <a16:creationId xmlns:a16="http://schemas.microsoft.com/office/drawing/2014/main" id="{24BB9621-35D0-4199-898D-275B5FB68E26}"/>
              </a:ext>
            </a:extLst>
          </p:cNvPr>
          <p:cNvSpPr/>
          <p:nvPr/>
        </p:nvSpPr>
        <p:spPr>
          <a:xfrm rot="8312576">
            <a:off x="3036253" y="4129310"/>
            <a:ext cx="428305" cy="1293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8391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zh-CN" altLang="en-US" dirty="0"/>
              <a:t>问题分析与建议</a:t>
            </a:r>
          </a:p>
        </p:txBody>
      </p:sp>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sp>
        <p:nvSpPr>
          <p:cNvPr id="44" name="işḻîḑé">
            <a:extLst>
              <a:ext uri="{FF2B5EF4-FFF2-40B4-BE49-F238E27FC236}">
                <a16:creationId xmlns:a16="http://schemas.microsoft.com/office/drawing/2014/main" id="{14084C94-4CA1-4EDC-88FF-0ABA7AEAD894}"/>
              </a:ext>
            </a:extLst>
          </p:cNvPr>
          <p:cNvSpPr/>
          <p:nvPr/>
        </p:nvSpPr>
        <p:spPr>
          <a:xfrm>
            <a:off x="1700213" y="1689084"/>
            <a:ext cx="3100386" cy="422670"/>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000" b="1" dirty="0">
                <a:solidFill>
                  <a:schemeClr val="accent4"/>
                </a:solidFill>
              </a:rPr>
              <a:t>校园内道路资源利用可行性</a:t>
            </a:r>
          </a:p>
        </p:txBody>
      </p:sp>
      <p:sp>
        <p:nvSpPr>
          <p:cNvPr id="35" name="ïślïḑé">
            <a:extLst>
              <a:ext uri="{FF2B5EF4-FFF2-40B4-BE49-F238E27FC236}">
                <a16:creationId xmlns:a16="http://schemas.microsoft.com/office/drawing/2014/main" id="{B3FC317B-5F8F-49ED-B9CE-BA351F859A47}"/>
              </a:ext>
            </a:extLst>
          </p:cNvPr>
          <p:cNvSpPr/>
          <p:nvPr/>
        </p:nvSpPr>
        <p:spPr>
          <a:xfrm>
            <a:off x="1074518" y="1689084"/>
            <a:ext cx="422670" cy="42267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5" name="图片 4">
            <a:extLst>
              <a:ext uri="{FF2B5EF4-FFF2-40B4-BE49-F238E27FC236}">
                <a16:creationId xmlns:a16="http://schemas.microsoft.com/office/drawing/2014/main" id="{1FFE5BCE-657B-493A-B1C2-3210B6ABDC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0605" y="2449513"/>
            <a:ext cx="5054600" cy="3790950"/>
          </a:xfrm>
          <a:prstGeom prst="rect">
            <a:avLst/>
          </a:prstGeom>
        </p:spPr>
      </p:pic>
      <p:pic>
        <p:nvPicPr>
          <p:cNvPr id="7" name="图片 6">
            <a:extLst>
              <a:ext uri="{FF2B5EF4-FFF2-40B4-BE49-F238E27FC236}">
                <a16:creationId xmlns:a16="http://schemas.microsoft.com/office/drawing/2014/main" id="{83420E32-D389-42B6-8162-9F777573EF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2700" y="2449513"/>
            <a:ext cx="5054600" cy="3790950"/>
          </a:xfrm>
          <a:prstGeom prst="rect">
            <a:avLst/>
          </a:prstGeom>
        </p:spPr>
      </p:pic>
      <p:sp>
        <p:nvSpPr>
          <p:cNvPr id="10" name="矩形 9">
            <a:extLst>
              <a:ext uri="{FF2B5EF4-FFF2-40B4-BE49-F238E27FC236}">
                <a16:creationId xmlns:a16="http://schemas.microsoft.com/office/drawing/2014/main" id="{A11816E4-2268-4C7B-AF34-9B4974E487BE}"/>
              </a:ext>
            </a:extLst>
          </p:cNvPr>
          <p:cNvSpPr/>
          <p:nvPr/>
        </p:nvSpPr>
        <p:spPr>
          <a:xfrm rot="1519745">
            <a:off x="3468685" y="4020125"/>
            <a:ext cx="2455865" cy="78581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825A3D7-1992-4DAD-98C8-2276059082A1}"/>
              </a:ext>
            </a:extLst>
          </p:cNvPr>
          <p:cNvSpPr/>
          <p:nvPr/>
        </p:nvSpPr>
        <p:spPr>
          <a:xfrm rot="20133345">
            <a:off x="807066" y="4005476"/>
            <a:ext cx="2455865" cy="78581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5B245EF-8D3F-484C-B517-F28812E16C27}"/>
              </a:ext>
            </a:extLst>
          </p:cNvPr>
          <p:cNvSpPr/>
          <p:nvPr/>
        </p:nvSpPr>
        <p:spPr>
          <a:xfrm rot="1519745">
            <a:off x="9288459" y="4049423"/>
            <a:ext cx="2455865" cy="78581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130870-4101-46C7-99F3-47923BD4AC59}"/>
              </a:ext>
            </a:extLst>
          </p:cNvPr>
          <p:cNvSpPr/>
          <p:nvPr/>
        </p:nvSpPr>
        <p:spPr>
          <a:xfrm rot="20133345">
            <a:off x="6626840" y="4034774"/>
            <a:ext cx="2455865" cy="78581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Tree>
    <p:extLst>
      <p:ext uri="{BB962C8B-B14F-4D97-AF65-F5344CB8AC3E}">
        <p14:creationId xmlns:p14="http://schemas.microsoft.com/office/powerpoint/2010/main" val="3252587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zh-CN" altLang="en-US" dirty="0"/>
              <a:t>问题分析与建议</a:t>
            </a:r>
          </a:p>
        </p:txBody>
      </p:sp>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a:p>
        </p:txBody>
      </p:sp>
      <p:sp>
        <p:nvSpPr>
          <p:cNvPr id="44" name="işḻîḑé">
            <a:extLst>
              <a:ext uri="{FF2B5EF4-FFF2-40B4-BE49-F238E27FC236}">
                <a16:creationId xmlns:a16="http://schemas.microsoft.com/office/drawing/2014/main" id="{14084C94-4CA1-4EDC-88FF-0ABA7AEAD894}"/>
              </a:ext>
            </a:extLst>
          </p:cNvPr>
          <p:cNvSpPr/>
          <p:nvPr/>
        </p:nvSpPr>
        <p:spPr>
          <a:xfrm>
            <a:off x="1700213" y="1689084"/>
            <a:ext cx="3100386" cy="422670"/>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000" b="1" dirty="0">
                <a:solidFill>
                  <a:schemeClr val="accent4"/>
                </a:solidFill>
              </a:rPr>
              <a:t>校园内道路资源利用可行性</a:t>
            </a:r>
          </a:p>
        </p:txBody>
      </p:sp>
      <p:sp>
        <p:nvSpPr>
          <p:cNvPr id="35" name="ïślïḑé">
            <a:extLst>
              <a:ext uri="{FF2B5EF4-FFF2-40B4-BE49-F238E27FC236}">
                <a16:creationId xmlns:a16="http://schemas.microsoft.com/office/drawing/2014/main" id="{B3FC317B-5F8F-49ED-B9CE-BA351F859A47}"/>
              </a:ext>
            </a:extLst>
          </p:cNvPr>
          <p:cNvSpPr/>
          <p:nvPr/>
        </p:nvSpPr>
        <p:spPr>
          <a:xfrm>
            <a:off x="1074518" y="1689084"/>
            <a:ext cx="422670" cy="42267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3" name="图片 2">
            <a:extLst>
              <a:ext uri="{FF2B5EF4-FFF2-40B4-BE49-F238E27FC236}">
                <a16:creationId xmlns:a16="http://schemas.microsoft.com/office/drawing/2014/main" id="{DF7A48F9-1865-410E-9DED-3C20582E3782}"/>
              </a:ext>
            </a:extLst>
          </p:cNvPr>
          <p:cNvPicPr>
            <a:picLocks noChangeAspect="1"/>
          </p:cNvPicPr>
          <p:nvPr/>
        </p:nvPicPr>
        <p:blipFill>
          <a:blip r:embed="rId3"/>
          <a:stretch>
            <a:fillRect/>
          </a:stretch>
        </p:blipFill>
        <p:spPr>
          <a:xfrm>
            <a:off x="1285853" y="2343385"/>
            <a:ext cx="5790694" cy="4176112"/>
          </a:xfrm>
          <a:prstGeom prst="rect">
            <a:avLst/>
          </a:prstGeom>
        </p:spPr>
      </p:pic>
      <p:sp>
        <p:nvSpPr>
          <p:cNvPr id="6" name="箭头: 下 5">
            <a:extLst>
              <a:ext uri="{FF2B5EF4-FFF2-40B4-BE49-F238E27FC236}">
                <a16:creationId xmlns:a16="http://schemas.microsoft.com/office/drawing/2014/main" id="{347FF832-DC1A-4C41-B91E-988B90472DDB}"/>
              </a:ext>
            </a:extLst>
          </p:cNvPr>
          <p:cNvSpPr/>
          <p:nvPr/>
        </p:nvSpPr>
        <p:spPr>
          <a:xfrm rot="21305448">
            <a:off x="5273618" y="2407338"/>
            <a:ext cx="219075" cy="723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157350ED-F7E0-4168-B4CD-CC39AECAE8FD}"/>
              </a:ext>
            </a:extLst>
          </p:cNvPr>
          <p:cNvSpPr/>
          <p:nvPr/>
        </p:nvSpPr>
        <p:spPr>
          <a:xfrm>
            <a:off x="5503451" y="5714898"/>
            <a:ext cx="219075" cy="723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897A142A-7028-4D0D-AD77-F61FB2CABC97}"/>
              </a:ext>
            </a:extLst>
          </p:cNvPr>
          <p:cNvSpPr/>
          <p:nvPr/>
        </p:nvSpPr>
        <p:spPr>
          <a:xfrm rot="10543499">
            <a:off x="5749202" y="2406449"/>
            <a:ext cx="219075" cy="723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C0ABE76E-8DD2-4E3B-9083-04FE8F9526E2}"/>
              </a:ext>
            </a:extLst>
          </p:cNvPr>
          <p:cNvSpPr/>
          <p:nvPr/>
        </p:nvSpPr>
        <p:spPr>
          <a:xfrm rot="10800000">
            <a:off x="5957092" y="5703894"/>
            <a:ext cx="219075" cy="723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śḷïḑe">
            <a:extLst>
              <a:ext uri="{FF2B5EF4-FFF2-40B4-BE49-F238E27FC236}">
                <a16:creationId xmlns:a16="http://schemas.microsoft.com/office/drawing/2014/main" id="{E87F9852-9AD4-4CD7-8BCC-AA093755904C}"/>
              </a:ext>
            </a:extLst>
          </p:cNvPr>
          <p:cNvSpPr txBox="1"/>
          <p:nvPr/>
        </p:nvSpPr>
        <p:spPr>
          <a:xfrm>
            <a:off x="7447256" y="2768399"/>
            <a:ext cx="4392319" cy="2424845"/>
          </a:xfrm>
          <a:prstGeom prst="rect">
            <a:avLst/>
          </a:prstGeom>
          <a:noFill/>
        </p:spPr>
        <p:txBody>
          <a:bodyPr wrap="square" lIns="90000" tIns="46800" rIns="90000" bIns="46800" anchor="ctr">
            <a:normAutofit/>
          </a:bodyPr>
          <a:lstStyle/>
          <a:p>
            <a:pPr marL="285750" indent="-285750">
              <a:buFont typeface="Wingdings" panose="05000000000000000000" pitchFamily="2" charset="2"/>
              <a:buChar char="n"/>
            </a:pPr>
            <a:r>
              <a:rPr lang="zh-CN" altLang="en-US" dirty="0">
                <a:latin typeface="+mn-ea"/>
              </a:rPr>
              <a:t>图书馆地标景观需求</a:t>
            </a:r>
            <a:endParaRPr lang="en-US" altLang="zh-CN" dirty="0">
              <a:latin typeface="+mn-ea"/>
            </a:endParaRPr>
          </a:p>
          <a:p>
            <a:pPr marL="285750" indent="-285750">
              <a:buFont typeface="Wingdings" panose="05000000000000000000" pitchFamily="2" charset="2"/>
              <a:buChar char="n"/>
            </a:pPr>
            <a:r>
              <a:rPr lang="zh-CN" altLang="en-US" dirty="0">
                <a:latin typeface="+mn-ea"/>
              </a:rPr>
              <a:t>上下游路段各方向单车道，非通行瓶颈</a:t>
            </a:r>
            <a:endParaRPr lang="en-US" altLang="zh-CN" dirty="0">
              <a:latin typeface="+mn-ea"/>
            </a:endParaRPr>
          </a:p>
        </p:txBody>
      </p:sp>
    </p:spTree>
    <p:extLst>
      <p:ext uri="{BB962C8B-B14F-4D97-AF65-F5344CB8AC3E}">
        <p14:creationId xmlns:p14="http://schemas.microsoft.com/office/powerpoint/2010/main" val="3074623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5" name="图片 4">
            <a:extLst>
              <a:ext uri="{FF2B5EF4-FFF2-40B4-BE49-F238E27FC236}">
                <a16:creationId xmlns:a16="http://schemas.microsoft.com/office/drawing/2014/main" id="{6E72B0B6-4E44-4E70-B1E7-AAE4EE0E9B41}"/>
              </a:ext>
            </a:extLst>
          </p:cNvPr>
          <p:cNvPicPr>
            <a:picLocks noChangeAspect="1"/>
          </p:cNvPicPr>
          <p:nvPr/>
        </p:nvPicPr>
        <p:blipFill>
          <a:blip r:embed="rId3"/>
          <a:stretch>
            <a:fillRect/>
          </a:stretch>
        </p:blipFill>
        <p:spPr>
          <a:xfrm>
            <a:off x="400310" y="2127148"/>
            <a:ext cx="6247424" cy="3625582"/>
          </a:xfrm>
          <a:prstGeom prst="rect">
            <a:avLst/>
          </a:prstGeom>
        </p:spPr>
      </p:pic>
      <p:sp>
        <p:nvSpPr>
          <p:cNvPr id="8" name="文本框 7">
            <a:extLst>
              <a:ext uri="{FF2B5EF4-FFF2-40B4-BE49-F238E27FC236}">
                <a16:creationId xmlns:a16="http://schemas.microsoft.com/office/drawing/2014/main" id="{42856751-C826-401B-8381-E2B6615A7B5F}"/>
              </a:ext>
            </a:extLst>
          </p:cNvPr>
          <p:cNvSpPr txBox="1"/>
          <p:nvPr/>
        </p:nvSpPr>
        <p:spPr>
          <a:xfrm>
            <a:off x="7173157" y="1990413"/>
            <a:ext cx="4107633" cy="4185761"/>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dirty="0">
                <a:latin typeface="+mj-ea"/>
                <a:ea typeface="+mj-ea"/>
              </a:rPr>
              <a:t>严格的门禁系统</a:t>
            </a:r>
            <a:endParaRPr lang="en-US" altLang="zh-CN" sz="2800" dirty="0">
              <a:latin typeface="+mj-ea"/>
              <a:ea typeface="+mj-ea"/>
            </a:endParaRPr>
          </a:p>
          <a:p>
            <a:pPr marL="285750" indent="-285750">
              <a:lnSpc>
                <a:spcPct val="150000"/>
              </a:lnSpc>
              <a:buFont typeface="Wingdings" panose="05000000000000000000" pitchFamily="2" charset="2"/>
              <a:buChar char="p"/>
            </a:pPr>
            <a:r>
              <a:rPr lang="zh-CN" altLang="en-US" sz="2800" dirty="0">
                <a:latin typeface="+mj-ea"/>
                <a:ea typeface="+mj-ea"/>
              </a:rPr>
              <a:t>进入校园需出示证件</a:t>
            </a:r>
            <a:endParaRPr lang="en-US" altLang="zh-CN" sz="2800" dirty="0">
              <a:latin typeface="+mj-ea"/>
              <a:ea typeface="+mj-ea"/>
            </a:endParaRPr>
          </a:p>
          <a:p>
            <a:pPr marL="285750" indent="-285750">
              <a:lnSpc>
                <a:spcPct val="150000"/>
              </a:lnSpc>
              <a:buFont typeface="Wingdings" panose="05000000000000000000" pitchFamily="2" charset="2"/>
              <a:buChar char="p"/>
            </a:pPr>
            <a:r>
              <a:rPr lang="zh-CN" altLang="en-US" sz="2800" dirty="0">
                <a:latin typeface="+mj-ea"/>
                <a:ea typeface="+mj-ea"/>
              </a:rPr>
              <a:t>机动车辆较单一</a:t>
            </a:r>
            <a:endParaRPr lang="en-US" altLang="zh-CN" sz="2800" dirty="0">
              <a:latin typeface="+mj-ea"/>
              <a:ea typeface="+mj-ea"/>
            </a:endParaRPr>
          </a:p>
          <a:p>
            <a:pPr marL="285750" indent="-285750">
              <a:lnSpc>
                <a:spcPct val="150000"/>
              </a:lnSpc>
              <a:buFont typeface="Wingdings" panose="05000000000000000000" pitchFamily="2" charset="2"/>
              <a:buChar char="p"/>
            </a:pPr>
            <a:r>
              <a:rPr lang="zh-CN" altLang="en-US" sz="2800" dirty="0">
                <a:latin typeface="+mj-ea"/>
                <a:ea typeface="+mj-ea"/>
              </a:rPr>
              <a:t>内部交通情况简单</a:t>
            </a:r>
            <a:endParaRPr lang="en-US" altLang="zh-CN" sz="2800" dirty="0">
              <a:latin typeface="+mj-ea"/>
              <a:ea typeface="+mj-ea"/>
            </a:endParaRPr>
          </a:p>
          <a:p>
            <a:pPr marL="285750" indent="-285750">
              <a:lnSpc>
                <a:spcPct val="150000"/>
              </a:lnSpc>
              <a:buFont typeface="Wingdings" panose="05000000000000000000" pitchFamily="2" charset="2"/>
              <a:buChar char="p"/>
            </a:pPr>
            <a:r>
              <a:rPr lang="zh-CN" altLang="en-US" sz="2800" dirty="0">
                <a:latin typeface="+mj-ea"/>
                <a:ea typeface="+mj-ea"/>
              </a:rPr>
              <a:t>校园交通干扰少</a:t>
            </a:r>
            <a:endParaRPr lang="en-US" altLang="zh-CN" sz="2800" dirty="0">
              <a:latin typeface="+mj-ea"/>
              <a:ea typeface="+mj-ea"/>
            </a:endParaRPr>
          </a:p>
          <a:p>
            <a:pPr marL="285750" indent="-285750">
              <a:lnSpc>
                <a:spcPct val="150000"/>
              </a:lnSpc>
              <a:buFont typeface="Wingdings" panose="05000000000000000000" pitchFamily="2" charset="2"/>
              <a:buChar char="p"/>
            </a:pPr>
            <a:r>
              <a:rPr lang="zh-CN" altLang="en-US" sz="2800" dirty="0">
                <a:latin typeface="+mj-ea"/>
                <a:ea typeface="+mj-ea"/>
              </a:rPr>
              <a:t>交通环境较好</a:t>
            </a:r>
            <a:endParaRPr lang="en-US" altLang="zh-CN" sz="2800" dirty="0">
              <a:latin typeface="+mj-ea"/>
              <a:ea typeface="+mj-ea"/>
            </a:endParaRPr>
          </a:p>
          <a:p>
            <a:pPr marL="285750" indent="-285750">
              <a:buFont typeface="Wingdings" panose="05000000000000000000" pitchFamily="2" charset="2"/>
              <a:buChar char="p"/>
            </a:pPr>
            <a:endParaRPr lang="zh-CN" altLang="en-US" sz="2800" dirty="0"/>
          </a:p>
        </p:txBody>
      </p:sp>
      <p:sp>
        <p:nvSpPr>
          <p:cNvPr id="7" name="标题 1">
            <a:extLst>
              <a:ext uri="{FF2B5EF4-FFF2-40B4-BE49-F238E27FC236}">
                <a16:creationId xmlns:a16="http://schemas.microsoft.com/office/drawing/2014/main" id="{7D434382-B684-4E09-B90B-34D312D9D3C5}"/>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1:</a:t>
            </a:r>
            <a:r>
              <a:rPr lang="zh-CN" altLang="en-US">
                <a:latin typeface="+mj-ea"/>
              </a:rPr>
              <a:t>现状分析及规划理念</a:t>
            </a:r>
            <a:endParaRPr lang="zh-CN" altLang="en-US" dirty="0">
              <a:latin typeface="+mj-ea"/>
            </a:endParaRPr>
          </a:p>
        </p:txBody>
      </p:sp>
      <p:sp>
        <p:nvSpPr>
          <p:cNvPr id="9" name="文本框 8">
            <a:extLst>
              <a:ext uri="{FF2B5EF4-FFF2-40B4-BE49-F238E27FC236}">
                <a16:creationId xmlns:a16="http://schemas.microsoft.com/office/drawing/2014/main" id="{095015AA-6751-47A5-9E34-245746F996CC}"/>
              </a:ext>
            </a:extLst>
          </p:cNvPr>
          <p:cNvSpPr txBox="1"/>
          <p:nvPr/>
        </p:nvSpPr>
        <p:spPr>
          <a:xfrm>
            <a:off x="669923" y="1124712"/>
            <a:ext cx="2039721" cy="461665"/>
          </a:xfrm>
          <a:prstGeom prst="rect">
            <a:avLst/>
          </a:prstGeom>
          <a:noFill/>
          <a:ln w="28575">
            <a:solidFill>
              <a:srgbClr val="FF0000"/>
            </a:solidFill>
          </a:ln>
        </p:spPr>
        <p:txBody>
          <a:bodyPr wrap="square" rtlCol="0">
            <a:spAutoFit/>
          </a:bodyPr>
          <a:lstStyle/>
          <a:p>
            <a:r>
              <a:rPr lang="zh-CN" altLang="en-US" sz="2400" b="1">
                <a:latin typeface="+mj-ea"/>
                <a:ea typeface="+mj-ea"/>
              </a:rPr>
              <a:t>校园管理模式</a:t>
            </a:r>
          </a:p>
        </p:txBody>
      </p:sp>
    </p:spTree>
    <p:extLst>
      <p:ext uri="{BB962C8B-B14F-4D97-AF65-F5344CB8AC3E}">
        <p14:creationId xmlns:p14="http://schemas.microsoft.com/office/powerpoint/2010/main" val="779951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zh-CN" altLang="en-US" dirty="0"/>
              <a:t>问题分析与建议</a:t>
            </a:r>
          </a:p>
        </p:txBody>
      </p:sp>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a:p>
        </p:txBody>
      </p:sp>
      <p:sp>
        <p:nvSpPr>
          <p:cNvPr id="38" name="ïşlíḑè">
            <a:extLst>
              <a:ext uri="{FF2B5EF4-FFF2-40B4-BE49-F238E27FC236}">
                <a16:creationId xmlns:a16="http://schemas.microsoft.com/office/drawing/2014/main" id="{A0B789FD-F75A-4C6F-8617-33BB03AF1D76}"/>
              </a:ext>
            </a:extLst>
          </p:cNvPr>
          <p:cNvSpPr/>
          <p:nvPr/>
        </p:nvSpPr>
        <p:spPr>
          <a:xfrm>
            <a:off x="1697168" y="1800291"/>
            <a:ext cx="2578029" cy="320994"/>
          </a:xfrm>
          <a:prstGeom prst="rect">
            <a:avLst/>
          </a:prstGeom>
          <a:solidFill>
            <a:schemeClr val="bg1"/>
          </a:solidFill>
        </p:spPr>
        <p:txBody>
          <a:bodyPr wrap="none" lIns="90000" tIns="46800" rIns="90000" bIns="46800" anchor="b">
            <a:noAutofit/>
          </a:bodyPr>
          <a:lstStyle/>
          <a:p>
            <a:pPr lvl="0" defTabSz="914378">
              <a:spcBef>
                <a:spcPct val="0"/>
              </a:spcBef>
              <a:defRPr/>
            </a:pPr>
            <a:r>
              <a:rPr lang="zh-CN" altLang="en-US" sz="2000" b="1" dirty="0">
                <a:solidFill>
                  <a:schemeClr val="accent1"/>
                </a:solidFill>
              </a:rPr>
              <a:t>校园内停车位设置合理性</a:t>
            </a:r>
          </a:p>
        </p:txBody>
      </p:sp>
      <p:sp>
        <p:nvSpPr>
          <p:cNvPr id="31" name="íšļïďê">
            <a:extLst>
              <a:ext uri="{FF2B5EF4-FFF2-40B4-BE49-F238E27FC236}">
                <a16:creationId xmlns:a16="http://schemas.microsoft.com/office/drawing/2014/main" id="{58927712-7614-4138-AFFA-E9A744DF55C7}"/>
              </a:ext>
            </a:extLst>
          </p:cNvPr>
          <p:cNvSpPr/>
          <p:nvPr/>
        </p:nvSpPr>
        <p:spPr>
          <a:xfrm>
            <a:off x="1074518" y="1689084"/>
            <a:ext cx="422670" cy="42267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5" name="图片 4">
            <a:extLst>
              <a:ext uri="{FF2B5EF4-FFF2-40B4-BE49-F238E27FC236}">
                <a16:creationId xmlns:a16="http://schemas.microsoft.com/office/drawing/2014/main" id="{BAAF7218-5CD5-46CC-8573-46D0BC738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9225" y="2411413"/>
            <a:ext cx="5105400" cy="3829050"/>
          </a:xfrm>
          <a:prstGeom prst="rect">
            <a:avLst/>
          </a:prstGeom>
        </p:spPr>
      </p:pic>
      <p:sp>
        <p:nvSpPr>
          <p:cNvPr id="16" name="íśḷïḑe">
            <a:extLst>
              <a:ext uri="{FF2B5EF4-FFF2-40B4-BE49-F238E27FC236}">
                <a16:creationId xmlns:a16="http://schemas.microsoft.com/office/drawing/2014/main" id="{26806994-E4F4-4B08-B2D0-1824DEB7EFDA}"/>
              </a:ext>
            </a:extLst>
          </p:cNvPr>
          <p:cNvSpPr txBox="1"/>
          <p:nvPr/>
        </p:nvSpPr>
        <p:spPr>
          <a:xfrm>
            <a:off x="6939826" y="2813905"/>
            <a:ext cx="4847361" cy="2424845"/>
          </a:xfrm>
          <a:prstGeom prst="rect">
            <a:avLst/>
          </a:prstGeom>
          <a:noFill/>
        </p:spPr>
        <p:txBody>
          <a:bodyPr wrap="square" lIns="90000" tIns="46800" rIns="90000" bIns="46800" anchor="ctr">
            <a:normAutofit/>
          </a:bodyPr>
          <a:lstStyle/>
          <a:p>
            <a:pPr marL="285750" indent="-285750">
              <a:buFont typeface="Wingdings" panose="05000000000000000000" pitchFamily="2" charset="2"/>
              <a:buChar char="n"/>
            </a:pPr>
            <a:r>
              <a:rPr lang="zh-CN" altLang="en-US" dirty="0">
                <a:latin typeface="+mn-ea"/>
              </a:rPr>
              <a:t>校园内可接受步行距离更小</a:t>
            </a:r>
            <a:endParaRPr lang="en-US" altLang="zh-CN" dirty="0">
              <a:latin typeface="+mn-ea"/>
            </a:endParaRPr>
          </a:p>
          <a:p>
            <a:pPr marL="285750" indent="-285750">
              <a:buFont typeface="Wingdings" panose="05000000000000000000" pitchFamily="2" charset="2"/>
              <a:buChar char="n"/>
            </a:pPr>
            <a:r>
              <a:rPr lang="zh-CN" altLang="en-US" dirty="0">
                <a:latin typeface="+mn-ea"/>
              </a:rPr>
              <a:t>合理的车位布置</a:t>
            </a:r>
            <a:r>
              <a:rPr lang="en-US" altLang="zh-CN" dirty="0">
                <a:latin typeface="+mn-ea"/>
              </a:rPr>
              <a:t>+</a:t>
            </a:r>
            <a:r>
              <a:rPr lang="zh-CN" altLang="en-US" dirty="0">
                <a:latin typeface="+mn-ea"/>
              </a:rPr>
              <a:t>管理模式</a:t>
            </a:r>
            <a:endParaRPr lang="en-US" altLang="zh-CN" dirty="0">
              <a:latin typeface="+mn-ea"/>
            </a:endParaRPr>
          </a:p>
        </p:txBody>
      </p:sp>
    </p:spTree>
    <p:extLst>
      <p:ext uri="{BB962C8B-B14F-4D97-AF65-F5344CB8AC3E}">
        <p14:creationId xmlns:p14="http://schemas.microsoft.com/office/powerpoint/2010/main" val="1413474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B2398-8B86-4824-8952-A6FBAA565F3E}"/>
              </a:ext>
            </a:extLst>
          </p:cNvPr>
          <p:cNvSpPr>
            <a:spLocks noGrp="1"/>
          </p:cNvSpPr>
          <p:nvPr>
            <p:ph type="title"/>
          </p:nvPr>
        </p:nvSpPr>
        <p:spPr>
          <a:xfrm>
            <a:off x="669924" y="1"/>
            <a:ext cx="10850563" cy="1028699"/>
          </a:xfrm>
        </p:spPr>
        <p:txBody>
          <a:bodyPr/>
          <a:lstStyle/>
          <a:p>
            <a:r>
              <a:rPr lang="zh-CN" altLang="en-US" dirty="0"/>
              <a:t>问题分析与建议</a:t>
            </a:r>
          </a:p>
        </p:txBody>
      </p:sp>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a:p>
        </p:txBody>
      </p:sp>
      <p:sp>
        <p:nvSpPr>
          <p:cNvPr id="42" name="îşlïḓé">
            <a:extLst>
              <a:ext uri="{FF2B5EF4-FFF2-40B4-BE49-F238E27FC236}">
                <a16:creationId xmlns:a16="http://schemas.microsoft.com/office/drawing/2014/main" id="{B49B2395-F0C2-41C0-8F4F-E12F67F4F8E7}"/>
              </a:ext>
            </a:extLst>
          </p:cNvPr>
          <p:cNvSpPr/>
          <p:nvPr/>
        </p:nvSpPr>
        <p:spPr>
          <a:xfrm>
            <a:off x="1700213" y="1619614"/>
            <a:ext cx="2728911" cy="492140"/>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000" b="1" dirty="0">
                <a:solidFill>
                  <a:schemeClr val="accent2"/>
                </a:solidFill>
              </a:rPr>
              <a:t>校园内停车管理模式</a:t>
            </a:r>
          </a:p>
        </p:txBody>
      </p:sp>
      <p:sp>
        <p:nvSpPr>
          <p:cNvPr id="29" name="îṡḻïdé">
            <a:extLst>
              <a:ext uri="{FF2B5EF4-FFF2-40B4-BE49-F238E27FC236}">
                <a16:creationId xmlns:a16="http://schemas.microsoft.com/office/drawing/2014/main" id="{957879F7-5B42-4D4C-8740-3D707F79F82F}"/>
              </a:ext>
            </a:extLst>
          </p:cNvPr>
          <p:cNvSpPr/>
          <p:nvPr/>
        </p:nvSpPr>
        <p:spPr>
          <a:xfrm>
            <a:off x="1074518" y="1692231"/>
            <a:ext cx="422670" cy="422670"/>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0" name="íśḷïḑe">
            <a:extLst>
              <a:ext uri="{FF2B5EF4-FFF2-40B4-BE49-F238E27FC236}">
                <a16:creationId xmlns:a16="http://schemas.microsoft.com/office/drawing/2014/main" id="{BE245FCC-96A1-4627-AFF9-51DFCDB3FFB1}"/>
              </a:ext>
            </a:extLst>
          </p:cNvPr>
          <p:cNvSpPr txBox="1"/>
          <p:nvPr/>
        </p:nvSpPr>
        <p:spPr>
          <a:xfrm>
            <a:off x="1247844" y="2140426"/>
            <a:ext cx="6762681" cy="1288574"/>
          </a:xfrm>
          <a:prstGeom prst="rect">
            <a:avLst/>
          </a:prstGeom>
          <a:noFill/>
        </p:spPr>
        <p:txBody>
          <a:bodyPr wrap="square" lIns="90000" tIns="46800" rIns="90000" bIns="46800" anchor="ctr">
            <a:normAutofit/>
          </a:bodyPr>
          <a:lstStyle/>
          <a:p>
            <a:pPr marL="285750" indent="-285750">
              <a:buFont typeface="Wingdings" panose="05000000000000000000" pitchFamily="2" charset="2"/>
              <a:buChar char="n"/>
            </a:pPr>
            <a:r>
              <a:rPr lang="zh-CN" altLang="en-US" dirty="0">
                <a:latin typeface="+mn-ea"/>
              </a:rPr>
              <a:t>合理引导</a:t>
            </a:r>
            <a:endParaRPr lang="en-US" altLang="zh-CN" dirty="0">
              <a:latin typeface="+mn-ea"/>
            </a:endParaRPr>
          </a:p>
          <a:p>
            <a:pPr marL="285750" indent="-285750">
              <a:buFont typeface="Wingdings" panose="05000000000000000000" pitchFamily="2" charset="2"/>
              <a:buChar char="n"/>
            </a:pPr>
            <a:r>
              <a:rPr lang="zh-CN" altLang="en-US" dirty="0">
                <a:latin typeface="+mn-ea"/>
              </a:rPr>
              <a:t>完善设施，例如：引导牌、标志标线等</a:t>
            </a:r>
            <a:endParaRPr lang="en-US" altLang="zh-CN" dirty="0">
              <a:latin typeface="+mn-ea"/>
            </a:endParaRPr>
          </a:p>
          <a:p>
            <a:pPr marL="285750" indent="-285750">
              <a:buFont typeface="Wingdings" panose="05000000000000000000" pitchFamily="2" charset="2"/>
              <a:buChar char="n"/>
            </a:pPr>
            <a:r>
              <a:rPr lang="zh-CN" altLang="en-US" dirty="0">
                <a:latin typeface="+mn-ea"/>
              </a:rPr>
              <a:t>增强管理，结合车辆入校登记信息，配置协助管理人员</a:t>
            </a:r>
            <a:endParaRPr lang="en-US" altLang="zh-CN" dirty="0">
              <a:latin typeface="+mn-ea"/>
            </a:endParaRPr>
          </a:p>
        </p:txBody>
      </p:sp>
    </p:spTree>
    <p:extLst>
      <p:ext uri="{BB962C8B-B14F-4D97-AF65-F5344CB8AC3E}">
        <p14:creationId xmlns:p14="http://schemas.microsoft.com/office/powerpoint/2010/main" val="1539691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4535055" cy="656792"/>
          </a:xfrm>
        </p:spPr>
        <p:txBody>
          <a:bodyPr anchor="b">
            <a:normAutofit/>
          </a:bodyPr>
          <a:lstStyle/>
          <a:p>
            <a:r>
              <a:rPr lang="zh-CN" altLang="en-US" sz="3200" b="0" dirty="0"/>
              <a:t>慢行交通</a:t>
            </a: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06</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1698406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p:txBody>
          <a:bodyPr/>
          <a:lstStyle/>
          <a:p>
            <a:r>
              <a:rPr lang="en-US" altLang="zh-CN" dirty="0"/>
              <a:t>6.1 </a:t>
            </a:r>
            <a:r>
              <a:rPr lang="zh-CN" altLang="en-US" dirty="0"/>
              <a:t>定义</a:t>
            </a: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43</a:t>
            </a:fld>
            <a:endParaRPr lang="zh-CN" altLang="en-US"/>
          </a:p>
        </p:txBody>
      </p:sp>
      <p:sp>
        <p:nvSpPr>
          <p:cNvPr id="8" name="iSļïḑe">
            <a:extLst>
              <a:ext uri="{FF2B5EF4-FFF2-40B4-BE49-F238E27FC236}">
                <a16:creationId xmlns:a16="http://schemas.microsoft.com/office/drawing/2014/main" id="{E7A5C560-AD65-4F5C-9D5B-58B4F07472F2}"/>
              </a:ext>
            </a:extLst>
          </p:cNvPr>
          <p:cNvSpPr txBox="1"/>
          <p:nvPr/>
        </p:nvSpPr>
        <p:spPr>
          <a:xfrm>
            <a:off x="655489" y="1340768"/>
            <a:ext cx="10749111" cy="1322510"/>
          </a:xfrm>
          <a:prstGeom prst="rect">
            <a:avLst/>
          </a:prstGeom>
          <a:noFill/>
        </p:spPr>
        <p:txBody>
          <a:bodyPr wrap="square" lIns="90000" tIns="46800" rIns="90000" bIns="46800">
            <a:normAutofit/>
          </a:bodyPr>
          <a:lstStyle/>
          <a:p>
            <a:pPr algn="just"/>
            <a:r>
              <a:rPr lang="zh-CN" altLang="en-US" sz="2400" b="1" dirty="0"/>
              <a:t>慢行交通系统：</a:t>
            </a:r>
            <a:r>
              <a:rPr lang="zh-CN" altLang="en-US" sz="2400" dirty="0"/>
              <a:t>把步行、自行车等慢速出行方式作为城市交通的主体，引导居民采用“步行</a:t>
            </a:r>
            <a:r>
              <a:rPr lang="en-US" altLang="zh-CN" sz="2400" dirty="0"/>
              <a:t>+</a:t>
            </a:r>
            <a:r>
              <a:rPr lang="zh-CN" altLang="en-US" sz="2400" dirty="0"/>
              <a:t>公交”的出行方式来缓解交通拥堵现状，减少汽车尾气污染，从而营造舒适、安全、便捷、清洁、宁静的城市环境。</a:t>
            </a:r>
          </a:p>
        </p:txBody>
      </p:sp>
      <p:pic>
        <p:nvPicPr>
          <p:cNvPr id="1027" name="Picture 3" descr="C:\Users\dzh\Desktop\u=2726018943,1428245722&amp;fm=26&amp;gp=0.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217863"/>
            <a:ext cx="4129200" cy="31036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zh\Desktop\f244ddba10fd4085a9f76afeebb80422.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235" y="3217861"/>
            <a:ext cx="4137026" cy="310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46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F9D3-AC37-414E-93CE-BA4D75CA2A54}"/>
              </a:ext>
            </a:extLst>
          </p:cNvPr>
          <p:cNvSpPr>
            <a:spLocks noGrp="1"/>
          </p:cNvSpPr>
          <p:nvPr>
            <p:ph type="title"/>
          </p:nvPr>
        </p:nvSpPr>
        <p:spPr/>
        <p:txBody>
          <a:bodyPr/>
          <a:lstStyle/>
          <a:p>
            <a:r>
              <a:rPr lang="en-US" altLang="zh-CN" dirty="0"/>
              <a:t>6.2 </a:t>
            </a:r>
            <a:r>
              <a:rPr lang="zh-CN" altLang="en-US" dirty="0"/>
              <a:t>校园慢行交通</a:t>
            </a:r>
          </a:p>
        </p:txBody>
      </p:sp>
      <p:graphicFrame>
        <p:nvGraphicFramePr>
          <p:cNvPr id="5" name="图示 4"/>
          <p:cNvGraphicFramePr/>
          <p:nvPr>
            <p:extLst/>
          </p:nvPr>
        </p:nvGraphicFramePr>
        <p:xfrm>
          <a:off x="2552700" y="116022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0673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4DC60-489F-4FB9-B47B-AA8CFAEE2C54}"/>
              </a:ext>
            </a:extLst>
          </p:cNvPr>
          <p:cNvSpPr>
            <a:spLocks noGrp="1"/>
          </p:cNvSpPr>
          <p:nvPr>
            <p:ph type="title"/>
          </p:nvPr>
        </p:nvSpPr>
        <p:spPr/>
        <p:txBody>
          <a:bodyPr/>
          <a:lstStyle/>
          <a:p>
            <a:r>
              <a:rPr lang="en-US" altLang="zh-CN" dirty="0"/>
              <a:t>6.3 </a:t>
            </a:r>
            <a:r>
              <a:rPr lang="zh-CN" altLang="en-US" dirty="0"/>
              <a:t>东南大学慢行交通现状及问题总览</a:t>
            </a:r>
          </a:p>
        </p:txBody>
      </p:sp>
      <p:sp>
        <p:nvSpPr>
          <p:cNvPr id="4" name="灯片编号占位符 3">
            <a:extLst>
              <a:ext uri="{FF2B5EF4-FFF2-40B4-BE49-F238E27FC236}">
                <a16:creationId xmlns:a16="http://schemas.microsoft.com/office/drawing/2014/main" id="{1D9647FE-F9A5-4E11-B2D8-4784CD428415}"/>
              </a:ext>
            </a:extLst>
          </p:cNvPr>
          <p:cNvSpPr>
            <a:spLocks noGrp="1"/>
          </p:cNvSpPr>
          <p:nvPr>
            <p:ph type="sldNum" sz="quarter" idx="12"/>
          </p:nvPr>
        </p:nvSpPr>
        <p:spPr/>
        <p:txBody>
          <a:bodyPr/>
          <a:lstStyle/>
          <a:p>
            <a:fld id="{5DD3DB80-B894-403A-B48E-6FDC1A72010E}" type="slidenum">
              <a:rPr lang="zh-CN" altLang="en-US" smtClean="0"/>
              <a:pPr/>
              <a:t>45</a:t>
            </a:fld>
            <a:endParaRPr lang="zh-CN" altLang="en-US"/>
          </a:p>
        </p:txBody>
      </p:sp>
      <p:sp>
        <p:nvSpPr>
          <p:cNvPr id="63" name="íṣļiḑè">
            <a:extLst>
              <a:ext uri="{FF2B5EF4-FFF2-40B4-BE49-F238E27FC236}">
                <a16:creationId xmlns:a16="http://schemas.microsoft.com/office/drawing/2014/main" id="{81800D0D-7919-42BF-BE2A-DABA32E395E7}"/>
              </a:ext>
            </a:extLst>
          </p:cNvPr>
          <p:cNvSpPr>
            <a:spLocks/>
          </p:cNvSpPr>
          <p:nvPr/>
        </p:nvSpPr>
        <p:spPr bwMode="auto">
          <a:xfrm rot="17157673">
            <a:off x="4204909" y="2799350"/>
            <a:ext cx="196695" cy="196695"/>
          </a:xfrm>
          <a:prstGeom prst="ellipse">
            <a:avLst/>
          </a:prstGeom>
          <a:solidFill>
            <a:schemeClr val="accent1"/>
          </a:solidFill>
          <a:ln>
            <a:noFill/>
          </a:ln>
          <a:effectLst>
            <a:outerShdw blurRad="50800" dist="38100" dir="2700000" algn="tl" rotWithShape="0">
              <a:prstClr val="black">
                <a:alpha val="21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Sľide">
            <a:extLst>
              <a:ext uri="{FF2B5EF4-FFF2-40B4-BE49-F238E27FC236}">
                <a16:creationId xmlns:a16="http://schemas.microsoft.com/office/drawing/2014/main" id="{EAF233BC-C67A-4CC8-9289-76B2E6B0BE00}"/>
              </a:ext>
            </a:extLst>
          </p:cNvPr>
          <p:cNvSpPr>
            <a:spLocks/>
          </p:cNvSpPr>
          <p:nvPr/>
        </p:nvSpPr>
        <p:spPr bwMode="auto">
          <a:xfrm rot="17157673">
            <a:off x="3548949" y="2559424"/>
            <a:ext cx="1492983" cy="696726"/>
          </a:xfrm>
          <a:custGeom>
            <a:avLst/>
            <a:gdLst>
              <a:gd name="T0" fmla="*/ 138 w 312"/>
              <a:gd name="T1" fmla="*/ 68 h 145"/>
              <a:gd name="T2" fmla="*/ 0 w 312"/>
              <a:gd name="T3" fmla="*/ 136 h 145"/>
              <a:gd name="T4" fmla="*/ 9 w 312"/>
              <a:gd name="T5" fmla="*/ 145 h 145"/>
              <a:gd name="T6" fmla="*/ 139 w 312"/>
              <a:gd name="T7" fmla="*/ 81 h 145"/>
              <a:gd name="T8" fmla="*/ 138 w 312"/>
              <a:gd name="T9" fmla="*/ 73 h 145"/>
              <a:gd name="T10" fmla="*/ 138 w 312"/>
              <a:gd name="T11" fmla="*/ 68 h 145"/>
              <a:gd name="T12" fmla="*/ 178 w 312"/>
              <a:gd name="T13" fmla="*/ 68 h 145"/>
              <a:gd name="T14" fmla="*/ 179 w 312"/>
              <a:gd name="T15" fmla="*/ 73 h 145"/>
              <a:gd name="T16" fmla="*/ 177 w 312"/>
              <a:gd name="T17" fmla="*/ 81 h 145"/>
              <a:gd name="T18" fmla="*/ 303 w 312"/>
              <a:gd name="T19" fmla="*/ 140 h 145"/>
              <a:gd name="T20" fmla="*/ 312 w 312"/>
              <a:gd name="T21" fmla="*/ 131 h 145"/>
              <a:gd name="T22" fmla="*/ 178 w 312"/>
              <a:gd name="T23" fmla="*/ 68 h 145"/>
              <a:gd name="T24" fmla="*/ 165 w 312"/>
              <a:gd name="T25" fmla="*/ 0 h 145"/>
              <a:gd name="T26" fmla="*/ 152 w 312"/>
              <a:gd name="T27" fmla="*/ 0 h 145"/>
              <a:gd name="T28" fmla="*/ 152 w 312"/>
              <a:gd name="T29" fmla="*/ 54 h 145"/>
              <a:gd name="T30" fmla="*/ 158 w 312"/>
              <a:gd name="T31" fmla="*/ 53 h 145"/>
              <a:gd name="T32" fmla="*/ 165 w 312"/>
              <a:gd name="T33" fmla="*/ 54 h 145"/>
              <a:gd name="T34" fmla="*/ 165 w 312"/>
              <a:gd name="T3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145">
                <a:moveTo>
                  <a:pt x="138" y="68"/>
                </a:moveTo>
                <a:cubicBezTo>
                  <a:pt x="86" y="73"/>
                  <a:pt x="36" y="97"/>
                  <a:pt x="0" y="136"/>
                </a:cubicBezTo>
                <a:cubicBezTo>
                  <a:pt x="9" y="145"/>
                  <a:pt x="9" y="145"/>
                  <a:pt x="9" y="145"/>
                </a:cubicBezTo>
                <a:cubicBezTo>
                  <a:pt x="43" y="109"/>
                  <a:pt x="90" y="86"/>
                  <a:pt x="139" y="81"/>
                </a:cubicBezTo>
                <a:cubicBezTo>
                  <a:pt x="138" y="79"/>
                  <a:pt x="138" y="76"/>
                  <a:pt x="138" y="73"/>
                </a:cubicBezTo>
                <a:cubicBezTo>
                  <a:pt x="138" y="72"/>
                  <a:pt x="138" y="70"/>
                  <a:pt x="138" y="68"/>
                </a:cubicBezTo>
                <a:moveTo>
                  <a:pt x="178" y="68"/>
                </a:moveTo>
                <a:cubicBezTo>
                  <a:pt x="179" y="70"/>
                  <a:pt x="179" y="72"/>
                  <a:pt x="179" y="73"/>
                </a:cubicBezTo>
                <a:cubicBezTo>
                  <a:pt x="179" y="76"/>
                  <a:pt x="178" y="79"/>
                  <a:pt x="177" y="81"/>
                </a:cubicBezTo>
                <a:cubicBezTo>
                  <a:pt x="225" y="86"/>
                  <a:pt x="269" y="106"/>
                  <a:pt x="303" y="140"/>
                </a:cubicBezTo>
                <a:cubicBezTo>
                  <a:pt x="312" y="131"/>
                  <a:pt x="312" y="131"/>
                  <a:pt x="312" y="131"/>
                </a:cubicBezTo>
                <a:cubicBezTo>
                  <a:pt x="276" y="95"/>
                  <a:pt x="229" y="73"/>
                  <a:pt x="178" y="68"/>
                </a:cubicBezTo>
                <a:moveTo>
                  <a:pt x="165" y="0"/>
                </a:moveTo>
                <a:cubicBezTo>
                  <a:pt x="152" y="0"/>
                  <a:pt x="152" y="0"/>
                  <a:pt x="152" y="0"/>
                </a:cubicBezTo>
                <a:cubicBezTo>
                  <a:pt x="152" y="54"/>
                  <a:pt x="152" y="54"/>
                  <a:pt x="152" y="54"/>
                </a:cubicBezTo>
                <a:cubicBezTo>
                  <a:pt x="154" y="53"/>
                  <a:pt x="156" y="53"/>
                  <a:pt x="158" y="53"/>
                </a:cubicBezTo>
                <a:cubicBezTo>
                  <a:pt x="161" y="53"/>
                  <a:pt x="163" y="53"/>
                  <a:pt x="165" y="54"/>
                </a:cubicBezTo>
                <a:cubicBezTo>
                  <a:pt x="165" y="0"/>
                  <a:pt x="165" y="0"/>
                  <a:pt x="165" y="0"/>
                </a:cubicBezTo>
              </a:path>
            </a:pathLst>
          </a:custGeom>
          <a:solidFill>
            <a:schemeClr val="accent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ś1îḋe">
            <a:extLst>
              <a:ext uri="{FF2B5EF4-FFF2-40B4-BE49-F238E27FC236}">
                <a16:creationId xmlns:a16="http://schemas.microsoft.com/office/drawing/2014/main" id="{C112A6F1-6342-4CF4-AB12-ED3C5038DF38}"/>
              </a:ext>
            </a:extLst>
          </p:cNvPr>
          <p:cNvSpPr>
            <a:spLocks/>
          </p:cNvSpPr>
          <p:nvPr/>
        </p:nvSpPr>
        <p:spPr bwMode="auto">
          <a:xfrm rot="17157673">
            <a:off x="4369172" y="3653311"/>
            <a:ext cx="81759" cy="81759"/>
          </a:xfrm>
          <a:prstGeom prst="ellipse">
            <a:avLst/>
          </a:prstGeom>
          <a:solidFill>
            <a:schemeClr val="accent1"/>
          </a:solidFill>
          <a:ln>
            <a:noFill/>
          </a:ln>
          <a:extLst/>
        </p:spPr>
        <p:txBody>
          <a:bodyPr anchor="ctr"/>
          <a:lstStyle/>
          <a:p>
            <a:pPr algn="ctr"/>
            <a:endParaRPr/>
          </a:p>
        </p:txBody>
      </p:sp>
      <p:sp>
        <p:nvSpPr>
          <p:cNvPr id="66" name="íşḻîḍè">
            <a:extLst>
              <a:ext uri="{FF2B5EF4-FFF2-40B4-BE49-F238E27FC236}">
                <a16:creationId xmlns:a16="http://schemas.microsoft.com/office/drawing/2014/main" id="{2FB82B76-004A-46AA-B528-D8D6F9F783C3}"/>
              </a:ext>
            </a:extLst>
          </p:cNvPr>
          <p:cNvSpPr>
            <a:spLocks/>
          </p:cNvSpPr>
          <p:nvPr/>
        </p:nvSpPr>
        <p:spPr bwMode="auto">
          <a:xfrm rot="17157673">
            <a:off x="3921028" y="2759792"/>
            <a:ext cx="85314" cy="86498"/>
          </a:xfrm>
          <a:prstGeom prst="ellipse">
            <a:avLst/>
          </a:prstGeom>
          <a:solidFill>
            <a:schemeClr val="accent1"/>
          </a:solidFill>
          <a:ln>
            <a:noFill/>
          </a:ln>
          <a:extLst/>
        </p:spPr>
        <p:txBody>
          <a:bodyPr anchor="ctr"/>
          <a:lstStyle/>
          <a:p>
            <a:pPr algn="ctr"/>
            <a:endParaRPr/>
          </a:p>
        </p:txBody>
      </p:sp>
      <p:sp>
        <p:nvSpPr>
          <p:cNvPr id="67" name="iṣļiḍè">
            <a:extLst>
              <a:ext uri="{FF2B5EF4-FFF2-40B4-BE49-F238E27FC236}">
                <a16:creationId xmlns:a16="http://schemas.microsoft.com/office/drawing/2014/main" id="{15C0FD36-E5BD-4E92-8CF8-A8A885E258FE}"/>
              </a:ext>
            </a:extLst>
          </p:cNvPr>
          <p:cNvSpPr>
            <a:spLocks/>
          </p:cNvSpPr>
          <p:nvPr/>
        </p:nvSpPr>
        <p:spPr bwMode="auto">
          <a:xfrm rot="17157673">
            <a:off x="4744893" y="2253512"/>
            <a:ext cx="85314" cy="86498"/>
          </a:xfrm>
          <a:prstGeom prst="ellipse">
            <a:avLst/>
          </a:prstGeom>
          <a:solidFill>
            <a:schemeClr val="accent1"/>
          </a:solidFill>
          <a:ln>
            <a:noFill/>
          </a:ln>
          <a:extLst/>
        </p:spPr>
        <p:txBody>
          <a:bodyPr anchor="ctr"/>
          <a:lstStyle/>
          <a:p>
            <a:pPr algn="ctr"/>
            <a:endParaRPr/>
          </a:p>
        </p:txBody>
      </p:sp>
      <p:sp>
        <p:nvSpPr>
          <p:cNvPr id="68" name="iś1iḍé">
            <a:extLst>
              <a:ext uri="{FF2B5EF4-FFF2-40B4-BE49-F238E27FC236}">
                <a16:creationId xmlns:a16="http://schemas.microsoft.com/office/drawing/2014/main" id="{7F11A931-1F9A-45BC-8404-DA47BC4ECF6E}"/>
              </a:ext>
            </a:extLst>
          </p:cNvPr>
          <p:cNvSpPr>
            <a:spLocks/>
          </p:cNvSpPr>
          <p:nvPr/>
        </p:nvSpPr>
        <p:spPr bwMode="auto">
          <a:xfrm rot="17157673">
            <a:off x="4258369" y="2851673"/>
            <a:ext cx="91238" cy="91238"/>
          </a:xfrm>
          <a:prstGeom prst="ellipse">
            <a:avLst/>
          </a:prstGeom>
          <a:solidFill>
            <a:srgbClr val="E6E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ṣlíḓé">
            <a:extLst>
              <a:ext uri="{FF2B5EF4-FFF2-40B4-BE49-F238E27FC236}">
                <a16:creationId xmlns:a16="http://schemas.microsoft.com/office/drawing/2014/main" id="{1193E63D-932D-44BB-8BC0-C2ECF61EBC67}"/>
              </a:ext>
            </a:extLst>
          </p:cNvPr>
          <p:cNvSpPr/>
          <p:nvPr/>
        </p:nvSpPr>
        <p:spPr>
          <a:xfrm>
            <a:off x="4500410" y="2435071"/>
            <a:ext cx="1471983" cy="1471983"/>
          </a:xfrm>
          <a:prstGeom prst="ellipse">
            <a:avLst/>
          </a:prstGeom>
          <a:solidFill>
            <a:srgbClr val="FAFA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7" name="is1îďe">
            <a:extLst>
              <a:ext uri="{FF2B5EF4-FFF2-40B4-BE49-F238E27FC236}">
                <a16:creationId xmlns:a16="http://schemas.microsoft.com/office/drawing/2014/main" id="{B0B575B6-A000-4204-99C3-8256871BB86E}"/>
              </a:ext>
            </a:extLst>
          </p:cNvPr>
          <p:cNvSpPr>
            <a:spLocks/>
          </p:cNvSpPr>
          <p:nvPr/>
        </p:nvSpPr>
        <p:spPr bwMode="auto">
          <a:xfrm>
            <a:off x="4585888" y="2518771"/>
            <a:ext cx="1301027" cy="1304582"/>
          </a:xfrm>
          <a:prstGeom prst="ellipse">
            <a:avLst/>
          </a:prstGeom>
          <a:solidFill>
            <a:schemeClr val="bg1">
              <a:alpha val="80000"/>
            </a:schemeClr>
          </a:solidFill>
          <a:ln>
            <a:noFill/>
          </a:ln>
        </p:spPr>
        <p:txBody>
          <a:bodyPr anchor="ctr"/>
          <a:lstStyle/>
          <a:p>
            <a:pPr algn="ctr"/>
            <a:endParaRPr/>
          </a:p>
        </p:txBody>
      </p:sp>
      <p:sp>
        <p:nvSpPr>
          <p:cNvPr id="58" name="ïṡḻíḓê">
            <a:extLst>
              <a:ext uri="{FF2B5EF4-FFF2-40B4-BE49-F238E27FC236}">
                <a16:creationId xmlns:a16="http://schemas.microsoft.com/office/drawing/2014/main" id="{F49DFC2D-03EC-4D30-AFA8-D7F59E94E9D6}"/>
              </a:ext>
            </a:extLst>
          </p:cNvPr>
          <p:cNvSpPr>
            <a:spLocks/>
          </p:cNvSpPr>
          <p:nvPr/>
        </p:nvSpPr>
        <p:spPr bwMode="auto">
          <a:xfrm>
            <a:off x="4698618" y="2641670"/>
            <a:ext cx="1047457" cy="105101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ṧlíďê">
            <a:extLst>
              <a:ext uri="{FF2B5EF4-FFF2-40B4-BE49-F238E27FC236}">
                <a16:creationId xmlns:a16="http://schemas.microsoft.com/office/drawing/2014/main" id="{D5800F9B-0363-4A4B-810D-F1A42F9A89B6}"/>
              </a:ext>
            </a:extLst>
          </p:cNvPr>
          <p:cNvSpPr>
            <a:spLocks/>
          </p:cNvSpPr>
          <p:nvPr/>
        </p:nvSpPr>
        <p:spPr bwMode="auto">
          <a:xfrm>
            <a:off x="4698618" y="2641670"/>
            <a:ext cx="607857" cy="566385"/>
          </a:xfrm>
          <a:custGeom>
            <a:avLst/>
            <a:gdLst>
              <a:gd name="T0" fmla="*/ 0 w 127"/>
              <a:gd name="T1" fmla="*/ 118 h 118"/>
              <a:gd name="T2" fmla="*/ 0 w 127"/>
              <a:gd name="T3" fmla="*/ 117 h 118"/>
              <a:gd name="T4" fmla="*/ 0 w 127"/>
              <a:gd name="T5" fmla="*/ 117 h 118"/>
              <a:gd name="T6" fmla="*/ 0 w 127"/>
              <a:gd name="T7" fmla="*/ 116 h 118"/>
              <a:gd name="T8" fmla="*/ 0 w 127"/>
              <a:gd name="T9" fmla="*/ 115 h 118"/>
              <a:gd name="T10" fmla="*/ 0 w 127"/>
              <a:gd name="T11" fmla="*/ 115 h 118"/>
              <a:gd name="T12" fmla="*/ 0 w 127"/>
              <a:gd name="T13" fmla="*/ 114 h 118"/>
              <a:gd name="T14" fmla="*/ 0 w 127"/>
              <a:gd name="T15" fmla="*/ 113 h 118"/>
              <a:gd name="T16" fmla="*/ 0 w 127"/>
              <a:gd name="T17" fmla="*/ 113 h 118"/>
              <a:gd name="T18" fmla="*/ 0 w 127"/>
              <a:gd name="T19" fmla="*/ 113 h 118"/>
              <a:gd name="T20" fmla="*/ 0 w 127"/>
              <a:gd name="T21" fmla="*/ 112 h 118"/>
              <a:gd name="T22" fmla="*/ 0 w 127"/>
              <a:gd name="T23" fmla="*/ 112 h 118"/>
              <a:gd name="T24" fmla="*/ 0 w 127"/>
              <a:gd name="T25" fmla="*/ 111 h 118"/>
              <a:gd name="T26" fmla="*/ 0 w 127"/>
              <a:gd name="T27" fmla="*/ 111 h 118"/>
              <a:gd name="T28" fmla="*/ 0 w 127"/>
              <a:gd name="T29" fmla="*/ 111 h 118"/>
              <a:gd name="T30" fmla="*/ 0 w 127"/>
              <a:gd name="T31" fmla="*/ 110 h 118"/>
              <a:gd name="T32" fmla="*/ 0 w 127"/>
              <a:gd name="T33" fmla="*/ 110 h 118"/>
              <a:gd name="T34" fmla="*/ 127 w 127"/>
              <a:gd name="T35" fmla="*/ 2 h 118"/>
              <a:gd name="T36" fmla="*/ 126 w 127"/>
              <a:gd name="T37" fmla="*/ 1 h 118"/>
              <a:gd name="T38" fmla="*/ 125 w 127"/>
              <a:gd name="T39" fmla="*/ 1 h 118"/>
              <a:gd name="T40" fmla="*/ 125 w 127"/>
              <a:gd name="T41" fmla="*/ 1 h 118"/>
              <a:gd name="T42" fmla="*/ 124 w 127"/>
              <a:gd name="T43" fmla="*/ 1 h 118"/>
              <a:gd name="T44" fmla="*/ 124 w 127"/>
              <a:gd name="T45" fmla="*/ 1 h 118"/>
              <a:gd name="T46" fmla="*/ 123 w 127"/>
              <a:gd name="T47" fmla="*/ 1 h 118"/>
              <a:gd name="T48" fmla="*/ 123 w 127"/>
              <a:gd name="T49" fmla="*/ 1 h 118"/>
              <a:gd name="T50" fmla="*/ 123 w 127"/>
              <a:gd name="T51" fmla="*/ 1 h 118"/>
              <a:gd name="T52" fmla="*/ 122 w 127"/>
              <a:gd name="T53" fmla="*/ 1 h 118"/>
              <a:gd name="T54" fmla="*/ 122 w 127"/>
              <a:gd name="T55" fmla="*/ 1 h 118"/>
              <a:gd name="T56" fmla="*/ 121 w 127"/>
              <a:gd name="T57" fmla="*/ 1 h 118"/>
              <a:gd name="T58" fmla="*/ 121 w 127"/>
              <a:gd name="T59" fmla="*/ 1 h 118"/>
              <a:gd name="T60" fmla="*/ 121 w 127"/>
              <a:gd name="T61" fmla="*/ 1 h 118"/>
              <a:gd name="T62" fmla="*/ 120 w 127"/>
              <a:gd name="T63" fmla="*/ 1 h 118"/>
              <a:gd name="T64" fmla="*/ 120 w 127"/>
              <a:gd name="T65" fmla="*/ 1 h 118"/>
              <a:gd name="T66" fmla="*/ 120 w 127"/>
              <a:gd name="T67" fmla="*/ 1 h 118"/>
              <a:gd name="T68" fmla="*/ 119 w 127"/>
              <a:gd name="T69" fmla="*/ 1 h 118"/>
              <a:gd name="T70" fmla="*/ 119 w 127"/>
              <a:gd name="T71" fmla="*/ 1 h 118"/>
              <a:gd name="T72" fmla="*/ 119 w 127"/>
              <a:gd name="T73" fmla="*/ 0 h 118"/>
              <a:gd name="T74" fmla="*/ 118 w 127"/>
              <a:gd name="T75" fmla="*/ 0 h 118"/>
              <a:gd name="T76" fmla="*/ 118 w 127"/>
              <a:gd name="T77" fmla="*/ 0 h 118"/>
              <a:gd name="T78" fmla="*/ 118 w 127"/>
              <a:gd name="T79" fmla="*/ 0 h 118"/>
              <a:gd name="T80" fmla="*/ 117 w 127"/>
              <a:gd name="T81" fmla="*/ 0 h 118"/>
              <a:gd name="T82" fmla="*/ 117 w 127"/>
              <a:gd name="T83" fmla="*/ 0 h 118"/>
              <a:gd name="T84" fmla="*/ 116 w 127"/>
              <a:gd name="T85" fmla="*/ 0 h 118"/>
              <a:gd name="T86" fmla="*/ 116 w 127"/>
              <a:gd name="T87" fmla="*/ 0 h 118"/>
              <a:gd name="T88" fmla="*/ 116 w 127"/>
              <a:gd name="T89" fmla="*/ 0 h 118"/>
              <a:gd name="T90" fmla="*/ 115 w 127"/>
              <a:gd name="T91" fmla="*/ 0 h 118"/>
              <a:gd name="T92" fmla="*/ 115 w 127"/>
              <a:gd name="T93" fmla="*/ 0 h 118"/>
              <a:gd name="T94" fmla="*/ 115 w 127"/>
              <a:gd name="T95" fmla="*/ 0 h 118"/>
              <a:gd name="T96" fmla="*/ 114 w 127"/>
              <a:gd name="T97" fmla="*/ 0 h 118"/>
              <a:gd name="T98" fmla="*/ 114 w 127"/>
              <a:gd name="T99" fmla="*/ 0 h 118"/>
              <a:gd name="T100" fmla="*/ 113 w 127"/>
              <a:gd name="T101" fmla="*/ 0 h 118"/>
              <a:gd name="T102" fmla="*/ 113 w 127"/>
              <a:gd name="T103" fmla="*/ 0 h 118"/>
              <a:gd name="T104" fmla="*/ 113 w 127"/>
              <a:gd name="T105" fmla="*/ 0 h 118"/>
              <a:gd name="T106" fmla="*/ 112 w 127"/>
              <a:gd name="T107" fmla="*/ 0 h 118"/>
              <a:gd name="T108" fmla="*/ 112 w 127"/>
              <a:gd name="T109" fmla="*/ 0 h 118"/>
              <a:gd name="T110" fmla="*/ 112 w 127"/>
              <a:gd name="T111" fmla="*/ 0 h 118"/>
              <a:gd name="T112" fmla="*/ 111 w 127"/>
              <a:gd name="T113" fmla="*/ 0 h 118"/>
              <a:gd name="T114" fmla="*/ 111 w 127"/>
              <a:gd name="T115" fmla="*/ 0 h 118"/>
              <a:gd name="T116" fmla="*/ 111 w 127"/>
              <a:gd name="T117" fmla="*/ 0 h 118"/>
              <a:gd name="T118" fmla="*/ 110 w 127"/>
              <a:gd name="T119" fmla="*/ 0 h 118"/>
              <a:gd name="T120" fmla="*/ 110 w 127"/>
              <a:gd name="T121" fmla="*/ 0 h 118"/>
              <a:gd name="T122" fmla="*/ 110 w 127"/>
              <a:gd name="T1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18">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7"/>
                </a:moveTo>
                <a:cubicBezTo>
                  <a:pt x="0" y="117"/>
                  <a:pt x="0" y="117"/>
                  <a:pt x="0" y="117"/>
                </a:cubicBezTo>
                <a:cubicBezTo>
                  <a:pt x="0" y="117"/>
                  <a:pt x="0" y="117"/>
                  <a:pt x="0" y="117"/>
                </a:cubicBezTo>
                <a:moveTo>
                  <a:pt x="0" y="117"/>
                </a:moveTo>
                <a:cubicBezTo>
                  <a:pt x="0" y="117"/>
                  <a:pt x="0" y="117"/>
                  <a:pt x="0" y="117"/>
                </a:cubicBezTo>
                <a:cubicBezTo>
                  <a:pt x="0" y="117"/>
                  <a:pt x="0" y="117"/>
                  <a:pt x="0" y="117"/>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0"/>
                </a:moveTo>
                <a:cubicBezTo>
                  <a:pt x="0" y="110"/>
                  <a:pt x="0" y="110"/>
                  <a:pt x="0" y="111"/>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127" y="2"/>
                </a:moveTo>
                <a:cubicBezTo>
                  <a:pt x="127" y="2"/>
                  <a:pt x="127" y="2"/>
                  <a:pt x="127" y="2"/>
                </a:cubicBezTo>
                <a:cubicBezTo>
                  <a:pt x="127" y="2"/>
                  <a:pt x="127" y="2"/>
                  <a:pt x="127" y="2"/>
                </a:cubicBezTo>
                <a:moveTo>
                  <a:pt x="127" y="1"/>
                </a:moveTo>
                <a:cubicBezTo>
                  <a:pt x="127" y="1"/>
                  <a:pt x="127" y="1"/>
                  <a:pt x="127" y="1"/>
                </a:cubicBezTo>
                <a:cubicBezTo>
                  <a:pt x="127" y="1"/>
                  <a:pt x="127" y="1"/>
                  <a:pt x="127" y="1"/>
                </a:cubicBezTo>
                <a:moveTo>
                  <a:pt x="126" y="1"/>
                </a:moveTo>
                <a:cubicBezTo>
                  <a:pt x="126" y="1"/>
                  <a:pt x="126" y="1"/>
                  <a:pt x="126" y="1"/>
                </a:cubicBezTo>
                <a:cubicBezTo>
                  <a:pt x="126" y="1"/>
                  <a:pt x="126" y="1"/>
                  <a:pt x="126" y="1"/>
                </a:cubicBezTo>
                <a:moveTo>
                  <a:pt x="126" y="1"/>
                </a:moveTo>
                <a:cubicBezTo>
                  <a:pt x="126" y="1"/>
                  <a:pt x="126" y="1"/>
                  <a:pt x="126" y="1"/>
                </a:cubicBezTo>
                <a:cubicBezTo>
                  <a:pt x="126" y="1"/>
                  <a:pt x="126" y="1"/>
                  <a:pt x="126"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8" y="0"/>
                </a:moveTo>
                <a:cubicBezTo>
                  <a:pt x="118" y="0"/>
                  <a:pt x="119" y="0"/>
                  <a:pt x="119" y="0"/>
                </a:cubicBezTo>
                <a:cubicBezTo>
                  <a:pt x="119"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7" y="0"/>
                </a:moveTo>
                <a:cubicBezTo>
                  <a:pt x="117" y="0"/>
                  <a:pt x="117" y="0"/>
                  <a:pt x="118"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3" y="0"/>
                </a:moveTo>
                <a:cubicBezTo>
                  <a:pt x="113" y="0"/>
                  <a:pt x="114" y="0"/>
                  <a:pt x="114" y="0"/>
                </a:cubicBezTo>
                <a:cubicBezTo>
                  <a:pt x="114"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path>
            </a:pathLst>
          </a:custGeom>
          <a:solidFill>
            <a:srgbClr val="B2B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ḷïdé">
            <a:extLst>
              <a:ext uri="{FF2B5EF4-FFF2-40B4-BE49-F238E27FC236}">
                <a16:creationId xmlns:a16="http://schemas.microsoft.com/office/drawing/2014/main" id="{A43C6B63-647C-4E2C-83B6-02F463612986}"/>
              </a:ext>
            </a:extLst>
          </p:cNvPr>
          <p:cNvSpPr>
            <a:spLocks/>
          </p:cNvSpPr>
          <p:nvPr/>
        </p:nvSpPr>
        <p:spPr bwMode="auto">
          <a:xfrm>
            <a:off x="4698618" y="2641670"/>
            <a:ext cx="943186" cy="945555"/>
          </a:xfrm>
          <a:custGeom>
            <a:avLst/>
            <a:gdLst>
              <a:gd name="T0" fmla="*/ 0 w 197"/>
              <a:gd name="T1" fmla="*/ 110 h 197"/>
              <a:gd name="T2" fmla="*/ 0 w 197"/>
              <a:gd name="T3" fmla="*/ 110 h 197"/>
              <a:gd name="T4" fmla="*/ 0 w 197"/>
              <a:gd name="T5" fmla="*/ 111 h 197"/>
              <a:gd name="T6" fmla="*/ 0 w 197"/>
              <a:gd name="T7" fmla="*/ 111 h 197"/>
              <a:gd name="T8" fmla="*/ 0 w 197"/>
              <a:gd name="T9" fmla="*/ 112 h 197"/>
              <a:gd name="T10" fmla="*/ 0 w 197"/>
              <a:gd name="T11" fmla="*/ 112 h 197"/>
              <a:gd name="T12" fmla="*/ 0 w 197"/>
              <a:gd name="T13" fmla="*/ 113 h 197"/>
              <a:gd name="T14" fmla="*/ 0 w 197"/>
              <a:gd name="T15" fmla="*/ 113 h 197"/>
              <a:gd name="T16" fmla="*/ 0 w 197"/>
              <a:gd name="T17" fmla="*/ 114 h 197"/>
              <a:gd name="T18" fmla="*/ 0 w 197"/>
              <a:gd name="T19" fmla="*/ 114 h 197"/>
              <a:gd name="T20" fmla="*/ 0 w 197"/>
              <a:gd name="T21" fmla="*/ 115 h 197"/>
              <a:gd name="T22" fmla="*/ 0 w 197"/>
              <a:gd name="T23" fmla="*/ 116 h 197"/>
              <a:gd name="T24" fmla="*/ 0 w 197"/>
              <a:gd name="T25" fmla="*/ 117 h 197"/>
              <a:gd name="T26" fmla="*/ 0 w 197"/>
              <a:gd name="T27" fmla="*/ 118 h 197"/>
              <a:gd name="T28" fmla="*/ 0 w 197"/>
              <a:gd name="T29" fmla="*/ 118 h 197"/>
              <a:gd name="T30" fmla="*/ 197 w 197"/>
              <a:gd name="T31" fmla="*/ 44 h 197"/>
              <a:gd name="T32" fmla="*/ 127 w 197"/>
              <a:gd name="T33" fmla="*/ 1 h 197"/>
              <a:gd name="T34" fmla="*/ 126 w 197"/>
              <a:gd name="T35" fmla="*/ 1 h 197"/>
              <a:gd name="T36" fmla="*/ 125 w 197"/>
              <a:gd name="T37" fmla="*/ 1 h 197"/>
              <a:gd name="T38" fmla="*/ 124 w 197"/>
              <a:gd name="T39" fmla="*/ 1 h 197"/>
              <a:gd name="T40" fmla="*/ 124 w 197"/>
              <a:gd name="T41" fmla="*/ 1 h 197"/>
              <a:gd name="T42" fmla="*/ 123 w 197"/>
              <a:gd name="T43" fmla="*/ 1 h 197"/>
              <a:gd name="T44" fmla="*/ 123 w 197"/>
              <a:gd name="T45" fmla="*/ 1 h 197"/>
              <a:gd name="T46" fmla="*/ 122 w 197"/>
              <a:gd name="T47" fmla="*/ 1 h 197"/>
              <a:gd name="T48" fmla="*/ 122 w 197"/>
              <a:gd name="T49" fmla="*/ 1 h 197"/>
              <a:gd name="T50" fmla="*/ 121 w 197"/>
              <a:gd name="T51" fmla="*/ 1 h 197"/>
              <a:gd name="T52" fmla="*/ 121 w 197"/>
              <a:gd name="T53" fmla="*/ 1 h 197"/>
              <a:gd name="T54" fmla="*/ 120 w 197"/>
              <a:gd name="T55" fmla="*/ 1 h 197"/>
              <a:gd name="T56" fmla="*/ 120 w 197"/>
              <a:gd name="T57" fmla="*/ 1 h 197"/>
              <a:gd name="T58" fmla="*/ 120 w 197"/>
              <a:gd name="T59" fmla="*/ 1 h 197"/>
              <a:gd name="T60" fmla="*/ 119 w 197"/>
              <a:gd name="T61" fmla="*/ 1 h 197"/>
              <a:gd name="T62" fmla="*/ 119 w 197"/>
              <a:gd name="T63" fmla="*/ 1 h 197"/>
              <a:gd name="T64" fmla="*/ 118 w 197"/>
              <a:gd name="T65" fmla="*/ 0 h 197"/>
              <a:gd name="T66" fmla="*/ 118 w 197"/>
              <a:gd name="T67" fmla="*/ 0 h 197"/>
              <a:gd name="T68" fmla="*/ 117 w 197"/>
              <a:gd name="T69" fmla="*/ 0 h 197"/>
              <a:gd name="T70" fmla="*/ 117 w 197"/>
              <a:gd name="T71" fmla="*/ 0 h 197"/>
              <a:gd name="T72" fmla="*/ 117 w 197"/>
              <a:gd name="T73" fmla="*/ 0 h 197"/>
              <a:gd name="T74" fmla="*/ 116 w 197"/>
              <a:gd name="T75" fmla="*/ 0 h 197"/>
              <a:gd name="T76" fmla="*/ 116 w 197"/>
              <a:gd name="T77" fmla="*/ 0 h 197"/>
              <a:gd name="T78" fmla="*/ 115 w 197"/>
              <a:gd name="T79" fmla="*/ 0 h 197"/>
              <a:gd name="T80" fmla="*/ 115 w 197"/>
              <a:gd name="T81" fmla="*/ 0 h 197"/>
              <a:gd name="T82" fmla="*/ 114 w 197"/>
              <a:gd name="T83" fmla="*/ 0 h 197"/>
              <a:gd name="T84" fmla="*/ 114 w 197"/>
              <a:gd name="T85" fmla="*/ 0 h 197"/>
              <a:gd name="T86" fmla="*/ 113 w 197"/>
              <a:gd name="T87" fmla="*/ 0 h 197"/>
              <a:gd name="T88" fmla="*/ 113 w 197"/>
              <a:gd name="T89" fmla="*/ 0 h 197"/>
              <a:gd name="T90" fmla="*/ 113 w 197"/>
              <a:gd name="T91" fmla="*/ 0 h 197"/>
              <a:gd name="T92" fmla="*/ 112 w 197"/>
              <a:gd name="T93" fmla="*/ 0 h 197"/>
              <a:gd name="T94" fmla="*/ 112 w 197"/>
              <a:gd name="T95" fmla="*/ 0 h 197"/>
              <a:gd name="T96" fmla="*/ 111 w 197"/>
              <a:gd name="T97" fmla="*/ 0 h 197"/>
              <a:gd name="T98" fmla="*/ 111 w 197"/>
              <a:gd name="T99" fmla="*/ 0 h 197"/>
              <a:gd name="T100" fmla="*/ 111 w 197"/>
              <a:gd name="T101" fmla="*/ 0 h 197"/>
              <a:gd name="T102" fmla="*/ 110 w 197"/>
              <a:gd name="T103" fmla="*/ 0 h 197"/>
              <a:gd name="T104" fmla="*/ 110 w 197"/>
              <a:gd name="T105" fmla="*/ 0 h 197"/>
              <a:gd name="T106" fmla="*/ 109 w 197"/>
              <a:gd name="T10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97">
                <a:moveTo>
                  <a:pt x="109" y="0"/>
                </a:moveTo>
                <a:cubicBezTo>
                  <a:pt x="49" y="0"/>
                  <a:pt x="0" y="49"/>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7"/>
                </a:cubicBezTo>
                <a:cubicBezTo>
                  <a:pt x="0" y="117"/>
                  <a:pt x="0" y="117"/>
                  <a:pt x="0" y="117"/>
                </a:cubicBezTo>
                <a:cubicBezTo>
                  <a:pt x="0" y="117"/>
                  <a:pt x="0" y="117"/>
                  <a:pt x="0" y="117"/>
                </a:cubicBezTo>
                <a:cubicBezTo>
                  <a:pt x="0" y="117"/>
                  <a:pt x="0" y="117"/>
                  <a:pt x="0" y="117"/>
                </a:cubicBezTo>
                <a:cubicBezTo>
                  <a:pt x="0" y="117"/>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3" y="151"/>
                  <a:pt x="19" y="179"/>
                  <a:pt x="44" y="197"/>
                </a:cubicBezTo>
                <a:cubicBezTo>
                  <a:pt x="30" y="179"/>
                  <a:pt x="22" y="156"/>
                  <a:pt x="22" y="132"/>
                </a:cubicBezTo>
                <a:cubicBezTo>
                  <a:pt x="22" y="71"/>
                  <a:pt x="71" y="22"/>
                  <a:pt x="131" y="22"/>
                </a:cubicBezTo>
                <a:cubicBezTo>
                  <a:pt x="156" y="22"/>
                  <a:pt x="179" y="30"/>
                  <a:pt x="197" y="44"/>
                </a:cubicBezTo>
                <a:cubicBezTo>
                  <a:pt x="181" y="22"/>
                  <a:pt x="156" y="6"/>
                  <a:pt x="127" y="2"/>
                </a:cubicBezTo>
                <a:cubicBezTo>
                  <a:pt x="127" y="2"/>
                  <a:pt x="127" y="2"/>
                  <a:pt x="127" y="2"/>
                </a:cubicBezTo>
                <a:cubicBezTo>
                  <a:pt x="127" y="2"/>
                  <a:pt x="127" y="2"/>
                  <a:pt x="127" y="1"/>
                </a:cubicBezTo>
                <a:cubicBezTo>
                  <a:pt x="127" y="1"/>
                  <a:pt x="127" y="1"/>
                  <a:pt x="127" y="1"/>
                </a:cubicBezTo>
                <a:cubicBezTo>
                  <a:pt x="127" y="1"/>
                  <a:pt x="127" y="1"/>
                  <a:pt x="126" y="1"/>
                </a:cubicBezTo>
                <a:cubicBezTo>
                  <a:pt x="126" y="1"/>
                  <a:pt x="126" y="1"/>
                  <a:pt x="126" y="1"/>
                </a:cubicBezTo>
                <a:cubicBezTo>
                  <a:pt x="126" y="1"/>
                  <a:pt x="126" y="1"/>
                  <a:pt x="126" y="1"/>
                </a:cubicBezTo>
                <a:cubicBezTo>
                  <a:pt x="126" y="1"/>
                  <a:pt x="126" y="1"/>
                  <a:pt x="126" y="1"/>
                </a:cubicBezTo>
                <a:cubicBezTo>
                  <a:pt x="126" y="1"/>
                  <a:pt x="126"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0"/>
                  <a:pt x="119" y="0"/>
                  <a:pt x="119" y="0"/>
                </a:cubicBezTo>
                <a:cubicBezTo>
                  <a:pt x="119"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09" y="0"/>
                  <a:pt x="109" y="0"/>
                  <a:pt x="109" y="0"/>
                </a:cubicBezTo>
                <a:cubicBezTo>
                  <a:pt x="109" y="0"/>
                  <a:pt x="109" y="0"/>
                  <a:pt x="109" y="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Sḻíďé">
            <a:extLst>
              <a:ext uri="{FF2B5EF4-FFF2-40B4-BE49-F238E27FC236}">
                <a16:creationId xmlns:a16="http://schemas.microsoft.com/office/drawing/2014/main" id="{C2E0AC3F-1F85-47A4-A7FF-D4EA4A4A1E15}"/>
              </a:ext>
            </a:extLst>
          </p:cNvPr>
          <p:cNvSpPr>
            <a:spLocks/>
          </p:cNvSpPr>
          <p:nvPr/>
        </p:nvSpPr>
        <p:spPr bwMode="auto">
          <a:xfrm>
            <a:off x="5827835" y="2670108"/>
            <a:ext cx="133894" cy="177736"/>
          </a:xfrm>
          <a:custGeom>
            <a:avLst/>
            <a:gdLst>
              <a:gd name="T0" fmla="*/ 23 w 28"/>
              <a:gd name="T1" fmla="*/ 37 h 37"/>
              <a:gd name="T2" fmla="*/ 23 w 28"/>
              <a:gd name="T3" fmla="*/ 37 h 37"/>
              <a:gd name="T4" fmla="*/ 23 w 28"/>
              <a:gd name="T5" fmla="*/ 37 h 37"/>
              <a:gd name="T6" fmla="*/ 23 w 28"/>
              <a:gd name="T7" fmla="*/ 37 h 37"/>
              <a:gd name="T8" fmla="*/ 23 w 28"/>
              <a:gd name="T9" fmla="*/ 37 h 37"/>
              <a:gd name="T10" fmla="*/ 23 w 28"/>
              <a:gd name="T11" fmla="*/ 37 h 37"/>
              <a:gd name="T12" fmla="*/ 23 w 28"/>
              <a:gd name="T13" fmla="*/ 36 h 37"/>
              <a:gd name="T14" fmla="*/ 23 w 28"/>
              <a:gd name="T15" fmla="*/ 37 h 37"/>
              <a:gd name="T16" fmla="*/ 23 w 28"/>
              <a:gd name="T17" fmla="*/ 36 h 37"/>
              <a:gd name="T18" fmla="*/ 23 w 28"/>
              <a:gd name="T19" fmla="*/ 36 h 37"/>
              <a:gd name="T20" fmla="*/ 23 w 28"/>
              <a:gd name="T21" fmla="*/ 36 h 37"/>
              <a:gd name="T22" fmla="*/ 23 w 28"/>
              <a:gd name="T23" fmla="*/ 36 h 37"/>
              <a:gd name="T24" fmla="*/ 23 w 28"/>
              <a:gd name="T25" fmla="*/ 36 h 37"/>
              <a:gd name="T26" fmla="*/ 23 w 28"/>
              <a:gd name="T27" fmla="*/ 36 h 37"/>
              <a:gd name="T28" fmla="*/ 23 w 28"/>
              <a:gd name="T29" fmla="*/ 36 h 37"/>
              <a:gd name="T30" fmla="*/ 23 w 28"/>
              <a:gd name="T31" fmla="*/ 35 h 37"/>
              <a:gd name="T32" fmla="*/ 23 w 28"/>
              <a:gd name="T33" fmla="*/ 36 h 37"/>
              <a:gd name="T34" fmla="*/ 23 w 28"/>
              <a:gd name="T35" fmla="*/ 35 h 37"/>
              <a:gd name="T36" fmla="*/ 28 w 28"/>
              <a:gd name="T37" fmla="*/ 28 h 37"/>
              <a:gd name="T38" fmla="*/ 23 w 28"/>
              <a:gd name="T39" fmla="*/ 37 h 37"/>
              <a:gd name="T40" fmla="*/ 28 w 28"/>
              <a:gd name="T41" fmla="*/ 28 h 37"/>
              <a:gd name="T42" fmla="*/ 28 w 28"/>
              <a:gd name="T43" fmla="*/ 28 h 37"/>
              <a:gd name="T44" fmla="*/ 0 w 28"/>
              <a:gd name="T45" fmla="*/ 0 h 37"/>
              <a:gd name="T46" fmla="*/ 23 w 28"/>
              <a:gd name="T47" fmla="*/ 35 h 37"/>
              <a:gd name="T48" fmla="*/ 0 w 28"/>
              <a:gd name="T49" fmla="*/ 0 h 37"/>
              <a:gd name="T50" fmla="*/ 0 w 28"/>
              <a:gd name="T5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37">
                <a:moveTo>
                  <a:pt x="23" y="37"/>
                </a:moveTo>
                <a:cubicBezTo>
                  <a:pt x="23" y="37"/>
                  <a:pt x="23" y="37"/>
                  <a:pt x="23" y="37"/>
                </a:cubicBezTo>
                <a:cubicBezTo>
                  <a:pt x="23" y="37"/>
                  <a:pt x="23" y="37"/>
                  <a:pt x="23" y="37"/>
                </a:cubicBezTo>
                <a:moveTo>
                  <a:pt x="23" y="37"/>
                </a:moveTo>
                <a:cubicBezTo>
                  <a:pt x="23" y="37"/>
                  <a:pt x="23" y="37"/>
                  <a:pt x="23" y="37"/>
                </a:cubicBezTo>
                <a:cubicBezTo>
                  <a:pt x="23" y="37"/>
                  <a:pt x="23" y="37"/>
                  <a:pt x="23" y="37"/>
                </a:cubicBezTo>
                <a:moveTo>
                  <a:pt x="23" y="36"/>
                </a:moveTo>
                <a:cubicBezTo>
                  <a:pt x="23" y="36"/>
                  <a:pt x="23" y="37"/>
                  <a:pt x="23" y="37"/>
                </a:cubicBezTo>
                <a:cubicBezTo>
                  <a:pt x="23" y="37"/>
                  <a:pt x="23" y="36"/>
                  <a:pt x="23" y="36"/>
                </a:cubicBezTo>
                <a:moveTo>
                  <a:pt x="23" y="36"/>
                </a:moveTo>
                <a:cubicBezTo>
                  <a:pt x="23" y="36"/>
                  <a:pt x="23" y="36"/>
                  <a:pt x="23" y="36"/>
                </a:cubicBezTo>
                <a:cubicBezTo>
                  <a:pt x="23" y="36"/>
                  <a:pt x="23" y="36"/>
                  <a:pt x="23" y="36"/>
                </a:cubicBezTo>
                <a:moveTo>
                  <a:pt x="23" y="36"/>
                </a:moveTo>
                <a:cubicBezTo>
                  <a:pt x="23" y="36"/>
                  <a:pt x="23" y="36"/>
                  <a:pt x="23" y="36"/>
                </a:cubicBezTo>
                <a:cubicBezTo>
                  <a:pt x="23" y="36"/>
                  <a:pt x="23" y="36"/>
                  <a:pt x="23" y="36"/>
                </a:cubicBezTo>
                <a:moveTo>
                  <a:pt x="23" y="35"/>
                </a:moveTo>
                <a:cubicBezTo>
                  <a:pt x="23" y="35"/>
                  <a:pt x="23" y="36"/>
                  <a:pt x="23" y="36"/>
                </a:cubicBezTo>
                <a:cubicBezTo>
                  <a:pt x="23" y="36"/>
                  <a:pt x="23" y="35"/>
                  <a:pt x="23" y="35"/>
                </a:cubicBezTo>
                <a:moveTo>
                  <a:pt x="28" y="28"/>
                </a:moveTo>
                <a:cubicBezTo>
                  <a:pt x="26" y="31"/>
                  <a:pt x="25" y="34"/>
                  <a:pt x="23" y="37"/>
                </a:cubicBezTo>
                <a:cubicBezTo>
                  <a:pt x="25" y="34"/>
                  <a:pt x="26" y="31"/>
                  <a:pt x="28" y="28"/>
                </a:cubicBezTo>
                <a:cubicBezTo>
                  <a:pt x="28" y="28"/>
                  <a:pt x="28" y="28"/>
                  <a:pt x="28" y="28"/>
                </a:cubicBezTo>
                <a:moveTo>
                  <a:pt x="0" y="0"/>
                </a:moveTo>
                <a:cubicBezTo>
                  <a:pt x="9" y="11"/>
                  <a:pt x="17" y="23"/>
                  <a:pt x="23" y="35"/>
                </a:cubicBezTo>
                <a:cubicBezTo>
                  <a:pt x="17" y="23"/>
                  <a:pt x="9" y="11"/>
                  <a:pt x="0" y="0"/>
                </a:cubicBezTo>
                <a:cubicBezTo>
                  <a:pt x="0" y="0"/>
                  <a:pt x="0" y="0"/>
                  <a:pt x="0" y="0"/>
                </a:cubicBezTo>
              </a:path>
            </a:pathLst>
          </a:custGeom>
          <a:solidFill>
            <a:srgbClr val="C6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šlíḑè">
            <a:extLst>
              <a:ext uri="{FF2B5EF4-FFF2-40B4-BE49-F238E27FC236}">
                <a16:creationId xmlns:a16="http://schemas.microsoft.com/office/drawing/2014/main" id="{03FC13AB-D991-47EF-95DD-CCF940B16A38}"/>
              </a:ext>
            </a:extLst>
          </p:cNvPr>
          <p:cNvSpPr>
            <a:spLocks/>
          </p:cNvSpPr>
          <p:nvPr/>
        </p:nvSpPr>
        <p:spPr bwMode="auto">
          <a:xfrm>
            <a:off x="5021480" y="3032507"/>
            <a:ext cx="528602" cy="418880"/>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bg1"/>
          </a:solidFill>
          <a:ln>
            <a:noFill/>
          </a:ln>
          <a:extLst/>
        </p:spPr>
        <p:txBody>
          <a:bodyPr anchor="ctr"/>
          <a:lstStyle/>
          <a:p>
            <a:pPr algn="ctr"/>
            <a:endParaRPr/>
          </a:p>
        </p:txBody>
      </p:sp>
      <p:sp>
        <p:nvSpPr>
          <p:cNvPr id="48" name="iŝļîḋê">
            <a:extLst>
              <a:ext uri="{FF2B5EF4-FFF2-40B4-BE49-F238E27FC236}">
                <a16:creationId xmlns:a16="http://schemas.microsoft.com/office/drawing/2014/main" id="{DEE4A2F7-8D18-47E4-B6DD-2D671692A098}"/>
              </a:ext>
            </a:extLst>
          </p:cNvPr>
          <p:cNvSpPr>
            <a:spLocks/>
          </p:cNvSpPr>
          <p:nvPr/>
        </p:nvSpPr>
        <p:spPr bwMode="auto">
          <a:xfrm rot="16902765">
            <a:off x="7805691" y="3784563"/>
            <a:ext cx="195510" cy="196695"/>
          </a:xfrm>
          <a:prstGeom prst="ellipse">
            <a:avLst/>
          </a:prstGeom>
          <a:solidFill>
            <a:schemeClr val="accent3"/>
          </a:solidFill>
          <a:ln>
            <a:noFill/>
          </a:ln>
          <a:effectLst>
            <a:outerShdw blurRad="508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ḑé">
            <a:extLst>
              <a:ext uri="{FF2B5EF4-FFF2-40B4-BE49-F238E27FC236}">
                <a16:creationId xmlns:a16="http://schemas.microsoft.com/office/drawing/2014/main" id="{A512CCF2-0A77-4AFC-84DE-E66AC8B412DB}"/>
              </a:ext>
            </a:extLst>
          </p:cNvPr>
          <p:cNvSpPr>
            <a:spLocks/>
          </p:cNvSpPr>
          <p:nvPr/>
        </p:nvSpPr>
        <p:spPr bwMode="auto">
          <a:xfrm rot="16902765">
            <a:off x="7164121" y="3523328"/>
            <a:ext cx="1492983" cy="696726"/>
          </a:xfrm>
          <a:custGeom>
            <a:avLst/>
            <a:gdLst>
              <a:gd name="T0" fmla="*/ 160 w 312"/>
              <a:gd name="T1" fmla="*/ 91 h 145"/>
              <a:gd name="T2" fmla="*/ 153 w 312"/>
              <a:gd name="T3" fmla="*/ 92 h 145"/>
              <a:gd name="T4" fmla="*/ 147 w 312"/>
              <a:gd name="T5" fmla="*/ 91 h 145"/>
              <a:gd name="T6" fmla="*/ 147 w 312"/>
              <a:gd name="T7" fmla="*/ 145 h 145"/>
              <a:gd name="T8" fmla="*/ 160 w 312"/>
              <a:gd name="T9" fmla="*/ 145 h 145"/>
              <a:gd name="T10" fmla="*/ 160 w 312"/>
              <a:gd name="T11" fmla="*/ 91 h 145"/>
              <a:gd name="T12" fmla="*/ 9 w 312"/>
              <a:gd name="T13" fmla="*/ 4 h 145"/>
              <a:gd name="T14" fmla="*/ 0 w 312"/>
              <a:gd name="T15" fmla="*/ 14 h 145"/>
              <a:gd name="T16" fmla="*/ 133 w 312"/>
              <a:gd name="T17" fmla="*/ 77 h 145"/>
              <a:gd name="T18" fmla="*/ 133 w 312"/>
              <a:gd name="T19" fmla="*/ 71 h 145"/>
              <a:gd name="T20" fmla="*/ 134 w 312"/>
              <a:gd name="T21" fmla="*/ 63 h 145"/>
              <a:gd name="T22" fmla="*/ 9 w 312"/>
              <a:gd name="T23" fmla="*/ 4 h 145"/>
              <a:gd name="T24" fmla="*/ 302 w 312"/>
              <a:gd name="T25" fmla="*/ 0 h 145"/>
              <a:gd name="T26" fmla="*/ 172 w 312"/>
              <a:gd name="T27" fmla="*/ 63 h 145"/>
              <a:gd name="T28" fmla="*/ 174 w 312"/>
              <a:gd name="T29" fmla="*/ 71 h 145"/>
              <a:gd name="T30" fmla="*/ 173 w 312"/>
              <a:gd name="T31" fmla="*/ 77 h 145"/>
              <a:gd name="T32" fmla="*/ 312 w 312"/>
              <a:gd name="T33" fmla="*/ 9 h 145"/>
              <a:gd name="T34" fmla="*/ 302 w 312"/>
              <a:gd name="T3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145">
                <a:moveTo>
                  <a:pt x="160" y="91"/>
                </a:moveTo>
                <a:cubicBezTo>
                  <a:pt x="158" y="92"/>
                  <a:pt x="156" y="92"/>
                  <a:pt x="153" y="92"/>
                </a:cubicBezTo>
                <a:cubicBezTo>
                  <a:pt x="151" y="92"/>
                  <a:pt x="149" y="92"/>
                  <a:pt x="147" y="91"/>
                </a:cubicBezTo>
                <a:cubicBezTo>
                  <a:pt x="147" y="145"/>
                  <a:pt x="147" y="145"/>
                  <a:pt x="147" y="145"/>
                </a:cubicBezTo>
                <a:cubicBezTo>
                  <a:pt x="160" y="145"/>
                  <a:pt x="160" y="145"/>
                  <a:pt x="160" y="145"/>
                </a:cubicBezTo>
                <a:cubicBezTo>
                  <a:pt x="160" y="91"/>
                  <a:pt x="160" y="91"/>
                  <a:pt x="160" y="91"/>
                </a:cubicBezTo>
                <a:moveTo>
                  <a:pt x="9" y="4"/>
                </a:moveTo>
                <a:cubicBezTo>
                  <a:pt x="0" y="14"/>
                  <a:pt x="0" y="14"/>
                  <a:pt x="0" y="14"/>
                </a:cubicBezTo>
                <a:cubicBezTo>
                  <a:pt x="36" y="50"/>
                  <a:pt x="83" y="72"/>
                  <a:pt x="133" y="77"/>
                </a:cubicBezTo>
                <a:cubicBezTo>
                  <a:pt x="133" y="75"/>
                  <a:pt x="133" y="73"/>
                  <a:pt x="133" y="71"/>
                </a:cubicBezTo>
                <a:cubicBezTo>
                  <a:pt x="133" y="69"/>
                  <a:pt x="133" y="66"/>
                  <a:pt x="134" y="63"/>
                </a:cubicBezTo>
                <a:cubicBezTo>
                  <a:pt x="87" y="59"/>
                  <a:pt x="43" y="39"/>
                  <a:pt x="9" y="4"/>
                </a:cubicBezTo>
                <a:moveTo>
                  <a:pt x="302" y="0"/>
                </a:moveTo>
                <a:cubicBezTo>
                  <a:pt x="268" y="36"/>
                  <a:pt x="222" y="59"/>
                  <a:pt x="172" y="63"/>
                </a:cubicBezTo>
                <a:cubicBezTo>
                  <a:pt x="174" y="66"/>
                  <a:pt x="174" y="69"/>
                  <a:pt x="174" y="71"/>
                </a:cubicBezTo>
                <a:cubicBezTo>
                  <a:pt x="174" y="73"/>
                  <a:pt x="174" y="75"/>
                  <a:pt x="173" y="77"/>
                </a:cubicBezTo>
                <a:cubicBezTo>
                  <a:pt x="226" y="72"/>
                  <a:pt x="276" y="48"/>
                  <a:pt x="312" y="9"/>
                </a:cubicBezTo>
                <a:cubicBezTo>
                  <a:pt x="302" y="0"/>
                  <a:pt x="302" y="0"/>
                  <a:pt x="302" y="0"/>
                </a:cubicBezTo>
              </a:path>
            </a:pathLst>
          </a:custGeom>
          <a:solidFill>
            <a:srgbClr val="3E8E8A">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ṩḷíḓè">
            <a:extLst>
              <a:ext uri="{FF2B5EF4-FFF2-40B4-BE49-F238E27FC236}">
                <a16:creationId xmlns:a16="http://schemas.microsoft.com/office/drawing/2014/main" id="{0FB1D9F9-8C7D-4C5B-B829-257EA18A875F}"/>
              </a:ext>
            </a:extLst>
          </p:cNvPr>
          <p:cNvSpPr>
            <a:spLocks/>
          </p:cNvSpPr>
          <p:nvPr/>
        </p:nvSpPr>
        <p:spPr bwMode="auto">
          <a:xfrm rot="16902765">
            <a:off x="7694859" y="3052208"/>
            <a:ext cx="81759" cy="86498"/>
          </a:xfrm>
          <a:prstGeom prst="ellipse">
            <a:avLst/>
          </a:prstGeom>
          <a:solidFill>
            <a:schemeClr val="accent3"/>
          </a:solidFill>
          <a:ln>
            <a:noFill/>
          </a:ln>
          <a:extLst/>
        </p:spPr>
        <p:txBody>
          <a:bodyPr anchor="ctr"/>
          <a:lstStyle/>
          <a:p>
            <a:pPr algn="ctr"/>
            <a:endParaRPr/>
          </a:p>
        </p:txBody>
      </p:sp>
      <p:sp>
        <p:nvSpPr>
          <p:cNvPr id="51" name="ï$1íḑê">
            <a:extLst>
              <a:ext uri="{FF2B5EF4-FFF2-40B4-BE49-F238E27FC236}">
                <a16:creationId xmlns:a16="http://schemas.microsoft.com/office/drawing/2014/main" id="{8418E47E-403C-4AED-83C6-35F2E32569BD}"/>
              </a:ext>
            </a:extLst>
          </p:cNvPr>
          <p:cNvSpPr>
            <a:spLocks/>
          </p:cNvSpPr>
          <p:nvPr/>
        </p:nvSpPr>
        <p:spPr bwMode="auto">
          <a:xfrm rot="16902765">
            <a:off x="8207736" y="3911223"/>
            <a:ext cx="81759" cy="86498"/>
          </a:xfrm>
          <a:prstGeom prst="ellipse">
            <a:avLst/>
          </a:prstGeom>
          <a:solidFill>
            <a:schemeClr val="accent3"/>
          </a:solidFill>
          <a:ln>
            <a:noFill/>
          </a:ln>
          <a:extLst/>
        </p:spPr>
        <p:txBody>
          <a:bodyPr anchor="ctr"/>
          <a:lstStyle/>
          <a:p>
            <a:pPr algn="ctr"/>
            <a:endParaRPr/>
          </a:p>
        </p:txBody>
      </p:sp>
      <p:sp>
        <p:nvSpPr>
          <p:cNvPr id="52" name="iṣļíḋê">
            <a:extLst>
              <a:ext uri="{FF2B5EF4-FFF2-40B4-BE49-F238E27FC236}">
                <a16:creationId xmlns:a16="http://schemas.microsoft.com/office/drawing/2014/main" id="{B3F39A52-D681-4C68-9926-F91256970475}"/>
              </a:ext>
            </a:extLst>
          </p:cNvPr>
          <p:cNvSpPr>
            <a:spLocks/>
          </p:cNvSpPr>
          <p:nvPr/>
        </p:nvSpPr>
        <p:spPr bwMode="auto">
          <a:xfrm rot="16902765">
            <a:off x="7422464" y="4474245"/>
            <a:ext cx="85314" cy="86498"/>
          </a:xfrm>
          <a:prstGeom prst="ellipse">
            <a:avLst/>
          </a:prstGeom>
          <a:solidFill>
            <a:schemeClr val="accent3"/>
          </a:solidFill>
          <a:ln>
            <a:noFill/>
          </a:ln>
          <a:extLst/>
        </p:spPr>
        <p:txBody>
          <a:bodyPr anchor="ctr"/>
          <a:lstStyle/>
          <a:p>
            <a:pPr algn="ctr"/>
            <a:endParaRPr/>
          </a:p>
        </p:txBody>
      </p:sp>
      <p:sp>
        <p:nvSpPr>
          <p:cNvPr id="53" name="îślïde">
            <a:extLst>
              <a:ext uri="{FF2B5EF4-FFF2-40B4-BE49-F238E27FC236}">
                <a16:creationId xmlns:a16="http://schemas.microsoft.com/office/drawing/2014/main" id="{74DC0B08-D220-4651-BC1C-7FE7A236E7FF}"/>
              </a:ext>
            </a:extLst>
          </p:cNvPr>
          <p:cNvSpPr>
            <a:spLocks/>
          </p:cNvSpPr>
          <p:nvPr/>
        </p:nvSpPr>
        <p:spPr bwMode="auto">
          <a:xfrm rot="16902765">
            <a:off x="7857247" y="3837172"/>
            <a:ext cx="91238" cy="91238"/>
          </a:xfrm>
          <a:prstGeom prst="ellipse">
            <a:avLst/>
          </a:prstGeom>
          <a:solidFill>
            <a:srgbClr val="E6E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s1îḍè">
            <a:extLst>
              <a:ext uri="{FF2B5EF4-FFF2-40B4-BE49-F238E27FC236}">
                <a16:creationId xmlns:a16="http://schemas.microsoft.com/office/drawing/2014/main" id="{B2635B87-FFD5-4A7F-A210-2B0DD636E971}"/>
              </a:ext>
            </a:extLst>
          </p:cNvPr>
          <p:cNvSpPr/>
          <p:nvPr/>
        </p:nvSpPr>
        <p:spPr>
          <a:xfrm>
            <a:off x="6209776" y="2964464"/>
            <a:ext cx="1471983" cy="1471983"/>
          </a:xfrm>
          <a:prstGeom prst="ellipse">
            <a:avLst/>
          </a:prstGeom>
          <a:solidFill>
            <a:srgbClr val="FAFA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işľíďè">
            <a:extLst>
              <a:ext uri="{FF2B5EF4-FFF2-40B4-BE49-F238E27FC236}">
                <a16:creationId xmlns:a16="http://schemas.microsoft.com/office/drawing/2014/main" id="{01C736F6-E64B-4E0D-A8D1-1235213A425B}"/>
              </a:ext>
            </a:extLst>
          </p:cNvPr>
          <p:cNvSpPr>
            <a:spLocks/>
          </p:cNvSpPr>
          <p:nvPr/>
        </p:nvSpPr>
        <p:spPr bwMode="auto">
          <a:xfrm>
            <a:off x="6294173" y="3046648"/>
            <a:ext cx="1302213" cy="130458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ŝ1ïḑè">
            <a:extLst>
              <a:ext uri="{FF2B5EF4-FFF2-40B4-BE49-F238E27FC236}">
                <a16:creationId xmlns:a16="http://schemas.microsoft.com/office/drawing/2014/main" id="{0B916040-53BE-499A-BC05-8F81E243D66F}"/>
              </a:ext>
            </a:extLst>
          </p:cNvPr>
          <p:cNvSpPr>
            <a:spLocks/>
          </p:cNvSpPr>
          <p:nvPr/>
        </p:nvSpPr>
        <p:spPr bwMode="auto">
          <a:xfrm>
            <a:off x="6423328" y="3171063"/>
            <a:ext cx="1048643" cy="105101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šlîḍé">
            <a:extLst>
              <a:ext uri="{FF2B5EF4-FFF2-40B4-BE49-F238E27FC236}">
                <a16:creationId xmlns:a16="http://schemas.microsoft.com/office/drawing/2014/main" id="{D54453D9-1CCE-42F7-A388-AC1B852F4B67}"/>
              </a:ext>
            </a:extLst>
          </p:cNvPr>
          <p:cNvSpPr>
            <a:spLocks/>
          </p:cNvSpPr>
          <p:nvPr/>
        </p:nvSpPr>
        <p:spPr bwMode="auto">
          <a:xfrm>
            <a:off x="6423328" y="3171063"/>
            <a:ext cx="689616" cy="575864"/>
          </a:xfrm>
          <a:custGeom>
            <a:avLst/>
            <a:gdLst>
              <a:gd name="T0" fmla="*/ 0 w 144"/>
              <a:gd name="T1" fmla="*/ 119 h 120"/>
              <a:gd name="T2" fmla="*/ 0 w 144"/>
              <a:gd name="T3" fmla="*/ 118 h 120"/>
              <a:gd name="T4" fmla="*/ 0 w 144"/>
              <a:gd name="T5" fmla="*/ 117 h 120"/>
              <a:gd name="T6" fmla="*/ 0 w 144"/>
              <a:gd name="T7" fmla="*/ 116 h 120"/>
              <a:gd name="T8" fmla="*/ 0 w 144"/>
              <a:gd name="T9" fmla="*/ 116 h 120"/>
              <a:gd name="T10" fmla="*/ 0 w 144"/>
              <a:gd name="T11" fmla="*/ 115 h 120"/>
              <a:gd name="T12" fmla="*/ 0 w 144"/>
              <a:gd name="T13" fmla="*/ 114 h 120"/>
              <a:gd name="T14" fmla="*/ 0 w 144"/>
              <a:gd name="T15" fmla="*/ 114 h 120"/>
              <a:gd name="T16" fmla="*/ 0 w 144"/>
              <a:gd name="T17" fmla="*/ 113 h 120"/>
              <a:gd name="T18" fmla="*/ 0 w 144"/>
              <a:gd name="T19" fmla="*/ 112 h 120"/>
              <a:gd name="T20" fmla="*/ 0 w 144"/>
              <a:gd name="T21" fmla="*/ 112 h 120"/>
              <a:gd name="T22" fmla="*/ 0 w 144"/>
              <a:gd name="T23" fmla="*/ 111 h 120"/>
              <a:gd name="T24" fmla="*/ 0 w 144"/>
              <a:gd name="T25" fmla="*/ 110 h 120"/>
              <a:gd name="T26" fmla="*/ 144 w 144"/>
              <a:gd name="T27" fmla="*/ 6 h 120"/>
              <a:gd name="T28" fmla="*/ 142 w 144"/>
              <a:gd name="T29" fmla="*/ 5 h 120"/>
              <a:gd name="T30" fmla="*/ 142 w 144"/>
              <a:gd name="T31" fmla="*/ 5 h 120"/>
              <a:gd name="T32" fmla="*/ 141 w 144"/>
              <a:gd name="T33" fmla="*/ 5 h 120"/>
              <a:gd name="T34" fmla="*/ 140 w 144"/>
              <a:gd name="T35" fmla="*/ 5 h 120"/>
              <a:gd name="T36" fmla="*/ 140 w 144"/>
              <a:gd name="T37" fmla="*/ 4 h 120"/>
              <a:gd name="T38" fmla="*/ 139 w 144"/>
              <a:gd name="T39" fmla="*/ 4 h 120"/>
              <a:gd name="T40" fmla="*/ 139 w 144"/>
              <a:gd name="T41" fmla="*/ 4 h 120"/>
              <a:gd name="T42" fmla="*/ 138 w 144"/>
              <a:gd name="T43" fmla="*/ 4 h 120"/>
              <a:gd name="T44" fmla="*/ 138 w 144"/>
              <a:gd name="T45" fmla="*/ 4 h 120"/>
              <a:gd name="T46" fmla="*/ 137 w 144"/>
              <a:gd name="T47" fmla="*/ 4 h 120"/>
              <a:gd name="T48" fmla="*/ 136 w 144"/>
              <a:gd name="T49" fmla="*/ 3 h 120"/>
              <a:gd name="T50" fmla="*/ 136 w 144"/>
              <a:gd name="T51" fmla="*/ 3 h 120"/>
              <a:gd name="T52" fmla="*/ 135 w 144"/>
              <a:gd name="T53" fmla="*/ 3 h 120"/>
              <a:gd name="T54" fmla="*/ 134 w 144"/>
              <a:gd name="T55" fmla="*/ 3 h 120"/>
              <a:gd name="T56" fmla="*/ 133 w 144"/>
              <a:gd name="T57" fmla="*/ 3 h 120"/>
              <a:gd name="T58" fmla="*/ 132 w 144"/>
              <a:gd name="T59" fmla="*/ 2 h 120"/>
              <a:gd name="T60" fmla="*/ 132 w 144"/>
              <a:gd name="T61" fmla="*/ 2 h 120"/>
              <a:gd name="T62" fmla="*/ 131 w 144"/>
              <a:gd name="T63" fmla="*/ 2 h 120"/>
              <a:gd name="T64" fmla="*/ 130 w 144"/>
              <a:gd name="T65" fmla="*/ 2 h 120"/>
              <a:gd name="T66" fmla="*/ 129 w 144"/>
              <a:gd name="T67" fmla="*/ 2 h 120"/>
              <a:gd name="T68" fmla="*/ 128 w 144"/>
              <a:gd name="T69" fmla="*/ 2 h 120"/>
              <a:gd name="T70" fmla="*/ 127 w 144"/>
              <a:gd name="T71" fmla="*/ 2 h 120"/>
              <a:gd name="T72" fmla="*/ 126 w 144"/>
              <a:gd name="T73" fmla="*/ 1 h 120"/>
              <a:gd name="T74" fmla="*/ 126 w 144"/>
              <a:gd name="T75" fmla="*/ 1 h 120"/>
              <a:gd name="T76" fmla="*/ 125 w 144"/>
              <a:gd name="T77" fmla="*/ 1 h 120"/>
              <a:gd name="T78" fmla="*/ 124 w 144"/>
              <a:gd name="T79" fmla="*/ 1 h 120"/>
              <a:gd name="T80" fmla="*/ 123 w 144"/>
              <a:gd name="T81" fmla="*/ 1 h 120"/>
              <a:gd name="T82" fmla="*/ 122 w 144"/>
              <a:gd name="T83" fmla="*/ 1 h 120"/>
              <a:gd name="T84" fmla="*/ 122 w 144"/>
              <a:gd name="T85" fmla="*/ 1 h 120"/>
              <a:gd name="T86" fmla="*/ 121 w 144"/>
              <a:gd name="T87" fmla="*/ 1 h 120"/>
              <a:gd name="T88" fmla="*/ 121 w 144"/>
              <a:gd name="T89" fmla="*/ 1 h 120"/>
              <a:gd name="T90" fmla="*/ 120 w 144"/>
              <a:gd name="T91" fmla="*/ 1 h 120"/>
              <a:gd name="T92" fmla="*/ 119 w 144"/>
              <a:gd name="T93" fmla="*/ 1 h 120"/>
              <a:gd name="T94" fmla="*/ 119 w 144"/>
              <a:gd name="T95" fmla="*/ 1 h 120"/>
              <a:gd name="T96" fmla="*/ 118 w 144"/>
              <a:gd name="T97" fmla="*/ 0 h 120"/>
              <a:gd name="T98" fmla="*/ 118 w 144"/>
              <a:gd name="T99" fmla="*/ 0 h 120"/>
              <a:gd name="T100" fmla="*/ 117 w 144"/>
              <a:gd name="T101" fmla="*/ 0 h 120"/>
              <a:gd name="T102" fmla="*/ 116 w 144"/>
              <a:gd name="T103" fmla="*/ 0 h 120"/>
              <a:gd name="T104" fmla="*/ 116 w 144"/>
              <a:gd name="T105" fmla="*/ 0 h 120"/>
              <a:gd name="T106" fmla="*/ 115 w 144"/>
              <a:gd name="T107" fmla="*/ 0 h 120"/>
              <a:gd name="T108" fmla="*/ 114 w 144"/>
              <a:gd name="T109" fmla="*/ 0 h 120"/>
              <a:gd name="T110" fmla="*/ 114 w 144"/>
              <a:gd name="T111" fmla="*/ 0 h 120"/>
              <a:gd name="T112" fmla="*/ 113 w 144"/>
              <a:gd name="T113" fmla="*/ 0 h 120"/>
              <a:gd name="T114" fmla="*/ 113 w 144"/>
              <a:gd name="T115" fmla="*/ 0 h 120"/>
              <a:gd name="T116" fmla="*/ 112 w 144"/>
              <a:gd name="T117" fmla="*/ 0 h 120"/>
              <a:gd name="T118" fmla="*/ 111 w 144"/>
              <a:gd name="T119" fmla="*/ 0 h 120"/>
              <a:gd name="T120" fmla="*/ 111 w 144"/>
              <a:gd name="T121" fmla="*/ 0 h 120"/>
              <a:gd name="T122" fmla="*/ 110 w 144"/>
              <a:gd name="T1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20">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7"/>
                </a:moveTo>
                <a:cubicBezTo>
                  <a:pt x="0" y="117"/>
                  <a:pt x="0" y="117"/>
                  <a:pt x="0" y="117"/>
                </a:cubicBezTo>
                <a:cubicBezTo>
                  <a:pt x="0" y="117"/>
                  <a:pt x="0" y="117"/>
                  <a:pt x="0" y="117"/>
                </a:cubicBezTo>
                <a:moveTo>
                  <a:pt x="0" y="117"/>
                </a:moveTo>
                <a:cubicBezTo>
                  <a:pt x="0" y="117"/>
                  <a:pt x="0" y="117"/>
                  <a:pt x="0" y="117"/>
                </a:cubicBezTo>
                <a:cubicBezTo>
                  <a:pt x="0" y="117"/>
                  <a:pt x="0" y="117"/>
                  <a:pt x="0" y="117"/>
                </a:cubicBezTo>
                <a:moveTo>
                  <a:pt x="0" y="117"/>
                </a:moveTo>
                <a:cubicBezTo>
                  <a:pt x="0" y="117"/>
                  <a:pt x="0" y="117"/>
                  <a:pt x="0" y="117"/>
                </a:cubicBezTo>
                <a:cubicBezTo>
                  <a:pt x="0" y="117"/>
                  <a:pt x="0" y="117"/>
                  <a:pt x="0" y="117"/>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4"/>
                </a:moveTo>
                <a:cubicBezTo>
                  <a:pt x="0" y="114"/>
                  <a:pt x="0" y="114"/>
                  <a:pt x="0" y="115"/>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0"/>
                </a:moveTo>
                <a:cubicBezTo>
                  <a:pt x="0" y="110"/>
                  <a:pt x="0" y="110"/>
                  <a:pt x="0" y="111"/>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144" y="6"/>
                </a:moveTo>
                <a:cubicBezTo>
                  <a:pt x="144" y="6"/>
                  <a:pt x="144" y="6"/>
                  <a:pt x="144" y="6"/>
                </a:cubicBezTo>
                <a:cubicBezTo>
                  <a:pt x="144" y="6"/>
                  <a:pt x="144" y="6"/>
                  <a:pt x="144" y="6"/>
                </a:cubicBezTo>
                <a:moveTo>
                  <a:pt x="143" y="5"/>
                </a:moveTo>
                <a:cubicBezTo>
                  <a:pt x="143" y="5"/>
                  <a:pt x="143" y="5"/>
                  <a:pt x="143" y="5"/>
                </a:cubicBezTo>
                <a:cubicBezTo>
                  <a:pt x="143" y="5"/>
                  <a:pt x="143" y="5"/>
                  <a:pt x="143" y="5"/>
                </a:cubicBezTo>
                <a:moveTo>
                  <a:pt x="143" y="5"/>
                </a:moveTo>
                <a:cubicBezTo>
                  <a:pt x="143" y="5"/>
                  <a:pt x="143" y="5"/>
                  <a:pt x="143" y="5"/>
                </a:cubicBezTo>
                <a:cubicBezTo>
                  <a:pt x="143" y="5"/>
                  <a:pt x="143" y="5"/>
                  <a:pt x="143"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1" y="5"/>
                </a:moveTo>
                <a:cubicBezTo>
                  <a:pt x="141" y="5"/>
                  <a:pt x="141" y="5"/>
                  <a:pt x="141" y="5"/>
                </a:cubicBezTo>
                <a:cubicBezTo>
                  <a:pt x="141" y="5"/>
                  <a:pt x="141" y="5"/>
                  <a:pt x="141" y="5"/>
                </a:cubicBezTo>
                <a:moveTo>
                  <a:pt x="141" y="5"/>
                </a:moveTo>
                <a:cubicBezTo>
                  <a:pt x="141" y="5"/>
                  <a:pt x="141" y="5"/>
                  <a:pt x="141" y="5"/>
                </a:cubicBezTo>
                <a:cubicBezTo>
                  <a:pt x="141" y="5"/>
                  <a:pt x="141" y="5"/>
                  <a:pt x="141" y="5"/>
                </a:cubicBezTo>
                <a:moveTo>
                  <a:pt x="141" y="5"/>
                </a:moveTo>
                <a:cubicBezTo>
                  <a:pt x="141" y="5"/>
                  <a:pt x="141" y="5"/>
                  <a:pt x="141" y="5"/>
                </a:cubicBezTo>
                <a:cubicBezTo>
                  <a:pt x="141" y="5"/>
                  <a:pt x="141" y="5"/>
                  <a:pt x="141" y="5"/>
                </a:cubicBezTo>
                <a:moveTo>
                  <a:pt x="141" y="5"/>
                </a:moveTo>
                <a:cubicBezTo>
                  <a:pt x="141" y="5"/>
                  <a:pt x="141" y="5"/>
                  <a:pt x="141" y="5"/>
                </a:cubicBezTo>
                <a:cubicBezTo>
                  <a:pt x="141" y="5"/>
                  <a:pt x="141" y="5"/>
                  <a:pt x="141" y="5"/>
                </a:cubicBezTo>
                <a:moveTo>
                  <a:pt x="140" y="5"/>
                </a:moveTo>
                <a:cubicBezTo>
                  <a:pt x="140" y="5"/>
                  <a:pt x="141" y="5"/>
                  <a:pt x="141" y="5"/>
                </a:cubicBezTo>
                <a:cubicBezTo>
                  <a:pt x="141" y="5"/>
                  <a:pt x="140" y="5"/>
                  <a:pt x="140" y="5"/>
                </a:cubicBezTo>
                <a:moveTo>
                  <a:pt x="140" y="5"/>
                </a:moveTo>
                <a:cubicBezTo>
                  <a:pt x="140" y="5"/>
                  <a:pt x="140" y="5"/>
                  <a:pt x="140" y="5"/>
                </a:cubicBezTo>
                <a:cubicBezTo>
                  <a:pt x="140" y="5"/>
                  <a:pt x="140" y="5"/>
                  <a:pt x="140" y="5"/>
                </a:cubicBezTo>
                <a:moveTo>
                  <a:pt x="140" y="4"/>
                </a:moveTo>
                <a:cubicBezTo>
                  <a:pt x="140" y="4"/>
                  <a:pt x="140" y="4"/>
                  <a:pt x="140" y="4"/>
                </a:cubicBezTo>
                <a:cubicBezTo>
                  <a:pt x="140" y="4"/>
                  <a:pt x="140" y="4"/>
                  <a:pt x="140" y="4"/>
                </a:cubicBezTo>
                <a:moveTo>
                  <a:pt x="140" y="4"/>
                </a:moveTo>
                <a:cubicBezTo>
                  <a:pt x="140" y="4"/>
                  <a:pt x="140" y="4"/>
                  <a:pt x="140" y="4"/>
                </a:cubicBezTo>
                <a:cubicBezTo>
                  <a:pt x="140" y="4"/>
                  <a:pt x="140" y="4"/>
                  <a:pt x="140" y="4"/>
                </a:cubicBezTo>
                <a:moveTo>
                  <a:pt x="140" y="4"/>
                </a:moveTo>
                <a:cubicBezTo>
                  <a:pt x="140" y="4"/>
                  <a:pt x="140" y="4"/>
                  <a:pt x="140" y="4"/>
                </a:cubicBezTo>
                <a:cubicBezTo>
                  <a:pt x="140" y="4"/>
                  <a:pt x="140" y="4"/>
                  <a:pt x="140" y="4"/>
                </a:cubicBezTo>
                <a:moveTo>
                  <a:pt x="140" y="4"/>
                </a:moveTo>
                <a:cubicBezTo>
                  <a:pt x="140" y="4"/>
                  <a:pt x="140" y="4"/>
                  <a:pt x="140" y="4"/>
                </a:cubicBezTo>
                <a:cubicBezTo>
                  <a:pt x="140" y="4"/>
                  <a:pt x="140" y="4"/>
                  <a:pt x="140" y="4"/>
                </a:cubicBezTo>
                <a:moveTo>
                  <a:pt x="139" y="4"/>
                </a:moveTo>
                <a:cubicBezTo>
                  <a:pt x="139" y="4"/>
                  <a:pt x="139" y="4"/>
                  <a:pt x="139" y="4"/>
                </a:cubicBezTo>
                <a:cubicBezTo>
                  <a:pt x="139" y="4"/>
                  <a:pt x="139" y="4"/>
                  <a:pt x="139" y="4"/>
                </a:cubicBezTo>
                <a:moveTo>
                  <a:pt x="139" y="4"/>
                </a:moveTo>
                <a:cubicBezTo>
                  <a:pt x="139" y="4"/>
                  <a:pt x="139" y="4"/>
                  <a:pt x="139" y="4"/>
                </a:cubicBezTo>
                <a:cubicBezTo>
                  <a:pt x="139" y="4"/>
                  <a:pt x="139" y="4"/>
                  <a:pt x="139" y="4"/>
                </a:cubicBezTo>
                <a:moveTo>
                  <a:pt x="139" y="4"/>
                </a:moveTo>
                <a:cubicBezTo>
                  <a:pt x="139" y="4"/>
                  <a:pt x="139" y="4"/>
                  <a:pt x="139" y="4"/>
                </a:cubicBezTo>
                <a:cubicBezTo>
                  <a:pt x="139" y="4"/>
                  <a:pt x="139" y="4"/>
                  <a:pt x="139" y="4"/>
                </a:cubicBezTo>
                <a:moveTo>
                  <a:pt x="139" y="4"/>
                </a:moveTo>
                <a:cubicBezTo>
                  <a:pt x="139" y="4"/>
                  <a:pt x="139" y="4"/>
                  <a:pt x="139" y="4"/>
                </a:cubicBezTo>
                <a:cubicBezTo>
                  <a:pt x="139" y="4"/>
                  <a:pt x="139" y="4"/>
                  <a:pt x="139" y="4"/>
                </a:cubicBezTo>
                <a:moveTo>
                  <a:pt x="138" y="4"/>
                </a:moveTo>
                <a:cubicBezTo>
                  <a:pt x="139" y="4"/>
                  <a:pt x="139" y="4"/>
                  <a:pt x="139" y="4"/>
                </a:cubicBezTo>
                <a:cubicBezTo>
                  <a:pt x="139" y="4"/>
                  <a:pt x="139"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7" y="4"/>
                </a:moveTo>
                <a:cubicBezTo>
                  <a:pt x="137" y="4"/>
                  <a:pt x="137" y="4"/>
                  <a:pt x="137" y="4"/>
                </a:cubicBezTo>
                <a:cubicBezTo>
                  <a:pt x="137" y="4"/>
                  <a:pt x="137" y="4"/>
                  <a:pt x="137" y="4"/>
                </a:cubicBezTo>
                <a:moveTo>
                  <a:pt x="137" y="4"/>
                </a:moveTo>
                <a:cubicBezTo>
                  <a:pt x="137" y="4"/>
                  <a:pt x="137" y="4"/>
                  <a:pt x="137" y="4"/>
                </a:cubicBezTo>
                <a:cubicBezTo>
                  <a:pt x="137" y="4"/>
                  <a:pt x="137" y="4"/>
                  <a:pt x="137" y="4"/>
                </a:cubicBezTo>
                <a:moveTo>
                  <a:pt x="137" y="4"/>
                </a:moveTo>
                <a:cubicBezTo>
                  <a:pt x="137" y="4"/>
                  <a:pt x="137" y="4"/>
                  <a:pt x="137" y="4"/>
                </a:cubicBezTo>
                <a:cubicBezTo>
                  <a:pt x="137" y="4"/>
                  <a:pt x="137" y="4"/>
                  <a:pt x="137" y="4"/>
                </a:cubicBezTo>
                <a:moveTo>
                  <a:pt x="137" y="4"/>
                </a:moveTo>
                <a:cubicBezTo>
                  <a:pt x="137" y="4"/>
                  <a:pt x="137" y="4"/>
                  <a:pt x="137" y="4"/>
                </a:cubicBezTo>
                <a:cubicBezTo>
                  <a:pt x="137" y="4"/>
                  <a:pt x="137" y="4"/>
                  <a:pt x="137" y="4"/>
                </a:cubicBezTo>
                <a:moveTo>
                  <a:pt x="136" y="3"/>
                </a:moveTo>
                <a:cubicBezTo>
                  <a:pt x="137" y="4"/>
                  <a:pt x="137" y="4"/>
                  <a:pt x="137" y="4"/>
                </a:cubicBezTo>
                <a:cubicBezTo>
                  <a:pt x="137" y="4"/>
                  <a:pt x="137" y="4"/>
                  <a:pt x="136" y="3"/>
                </a:cubicBezTo>
                <a:moveTo>
                  <a:pt x="136" y="3"/>
                </a:moveTo>
                <a:cubicBezTo>
                  <a:pt x="136" y="3"/>
                  <a:pt x="136" y="3"/>
                  <a:pt x="136" y="3"/>
                </a:cubicBezTo>
                <a:cubicBezTo>
                  <a:pt x="136" y="3"/>
                  <a:pt x="136" y="3"/>
                  <a:pt x="136" y="3"/>
                </a:cubicBezTo>
                <a:moveTo>
                  <a:pt x="136" y="3"/>
                </a:moveTo>
                <a:cubicBezTo>
                  <a:pt x="136" y="3"/>
                  <a:pt x="136" y="3"/>
                  <a:pt x="136" y="3"/>
                </a:cubicBezTo>
                <a:cubicBezTo>
                  <a:pt x="136" y="3"/>
                  <a:pt x="136" y="3"/>
                  <a:pt x="136" y="3"/>
                </a:cubicBezTo>
                <a:moveTo>
                  <a:pt x="136" y="3"/>
                </a:moveTo>
                <a:cubicBezTo>
                  <a:pt x="136" y="3"/>
                  <a:pt x="136" y="3"/>
                  <a:pt x="136" y="3"/>
                </a:cubicBezTo>
                <a:cubicBezTo>
                  <a:pt x="136" y="3"/>
                  <a:pt x="136" y="3"/>
                  <a:pt x="136" y="3"/>
                </a:cubicBezTo>
                <a:moveTo>
                  <a:pt x="136" y="3"/>
                </a:moveTo>
                <a:cubicBezTo>
                  <a:pt x="136" y="3"/>
                  <a:pt x="136" y="3"/>
                  <a:pt x="136" y="3"/>
                </a:cubicBezTo>
                <a:cubicBezTo>
                  <a:pt x="136" y="3"/>
                  <a:pt x="136" y="3"/>
                  <a:pt x="136" y="3"/>
                </a:cubicBezTo>
                <a:moveTo>
                  <a:pt x="135" y="3"/>
                </a:moveTo>
                <a:cubicBezTo>
                  <a:pt x="135" y="3"/>
                  <a:pt x="136" y="3"/>
                  <a:pt x="136" y="3"/>
                </a:cubicBezTo>
                <a:cubicBezTo>
                  <a:pt x="136" y="3"/>
                  <a:pt x="135" y="3"/>
                  <a:pt x="135" y="3"/>
                </a:cubicBezTo>
                <a:moveTo>
                  <a:pt x="135" y="3"/>
                </a:moveTo>
                <a:cubicBezTo>
                  <a:pt x="135" y="3"/>
                  <a:pt x="135" y="3"/>
                  <a:pt x="135" y="3"/>
                </a:cubicBezTo>
                <a:cubicBezTo>
                  <a:pt x="135" y="3"/>
                  <a:pt x="135" y="3"/>
                  <a:pt x="135" y="3"/>
                </a:cubicBezTo>
                <a:moveTo>
                  <a:pt x="135" y="3"/>
                </a:moveTo>
                <a:cubicBezTo>
                  <a:pt x="135" y="3"/>
                  <a:pt x="135" y="3"/>
                  <a:pt x="135" y="3"/>
                </a:cubicBezTo>
                <a:cubicBezTo>
                  <a:pt x="135" y="3"/>
                  <a:pt x="135" y="3"/>
                  <a:pt x="135" y="3"/>
                </a:cubicBezTo>
                <a:moveTo>
                  <a:pt x="134" y="3"/>
                </a:moveTo>
                <a:cubicBezTo>
                  <a:pt x="134" y="3"/>
                  <a:pt x="135" y="3"/>
                  <a:pt x="135" y="3"/>
                </a:cubicBezTo>
                <a:cubicBezTo>
                  <a:pt x="135" y="3"/>
                  <a:pt x="134" y="3"/>
                  <a:pt x="134" y="3"/>
                </a:cubicBezTo>
                <a:moveTo>
                  <a:pt x="134" y="3"/>
                </a:moveTo>
                <a:cubicBezTo>
                  <a:pt x="134" y="3"/>
                  <a:pt x="134" y="3"/>
                  <a:pt x="134" y="3"/>
                </a:cubicBezTo>
                <a:cubicBezTo>
                  <a:pt x="134" y="3"/>
                  <a:pt x="134" y="3"/>
                  <a:pt x="134" y="3"/>
                </a:cubicBezTo>
                <a:moveTo>
                  <a:pt x="134" y="3"/>
                </a:moveTo>
                <a:cubicBezTo>
                  <a:pt x="134" y="3"/>
                  <a:pt x="134" y="3"/>
                  <a:pt x="134" y="3"/>
                </a:cubicBezTo>
                <a:cubicBezTo>
                  <a:pt x="134" y="3"/>
                  <a:pt x="134" y="3"/>
                  <a:pt x="134" y="3"/>
                </a:cubicBezTo>
                <a:moveTo>
                  <a:pt x="134" y="3"/>
                </a:moveTo>
                <a:cubicBezTo>
                  <a:pt x="134" y="3"/>
                  <a:pt x="134" y="3"/>
                  <a:pt x="134" y="3"/>
                </a:cubicBezTo>
                <a:cubicBezTo>
                  <a:pt x="134" y="3"/>
                  <a:pt x="134" y="3"/>
                  <a:pt x="134" y="3"/>
                </a:cubicBezTo>
                <a:moveTo>
                  <a:pt x="133" y="3"/>
                </a:moveTo>
                <a:cubicBezTo>
                  <a:pt x="133" y="3"/>
                  <a:pt x="134" y="3"/>
                  <a:pt x="134" y="3"/>
                </a:cubicBezTo>
                <a:cubicBezTo>
                  <a:pt x="134" y="3"/>
                  <a:pt x="133" y="3"/>
                  <a:pt x="133" y="3"/>
                </a:cubicBezTo>
                <a:moveTo>
                  <a:pt x="133" y="3"/>
                </a:moveTo>
                <a:cubicBezTo>
                  <a:pt x="133" y="3"/>
                  <a:pt x="133" y="3"/>
                  <a:pt x="133" y="3"/>
                </a:cubicBezTo>
                <a:cubicBezTo>
                  <a:pt x="133" y="3"/>
                  <a:pt x="133" y="3"/>
                  <a:pt x="133" y="3"/>
                </a:cubicBezTo>
                <a:moveTo>
                  <a:pt x="133" y="3"/>
                </a:moveTo>
                <a:cubicBezTo>
                  <a:pt x="133" y="3"/>
                  <a:pt x="133" y="3"/>
                  <a:pt x="133" y="3"/>
                </a:cubicBezTo>
                <a:cubicBezTo>
                  <a:pt x="133" y="3"/>
                  <a:pt x="133" y="3"/>
                  <a:pt x="133" y="3"/>
                </a:cubicBezTo>
                <a:moveTo>
                  <a:pt x="133" y="3"/>
                </a:moveTo>
                <a:cubicBezTo>
                  <a:pt x="133" y="3"/>
                  <a:pt x="133" y="3"/>
                  <a:pt x="133" y="3"/>
                </a:cubicBezTo>
                <a:cubicBezTo>
                  <a:pt x="133" y="3"/>
                  <a:pt x="133" y="3"/>
                  <a:pt x="133" y="3"/>
                </a:cubicBezTo>
                <a:moveTo>
                  <a:pt x="132" y="2"/>
                </a:moveTo>
                <a:cubicBezTo>
                  <a:pt x="132" y="3"/>
                  <a:pt x="133" y="3"/>
                  <a:pt x="133" y="3"/>
                </a:cubicBezTo>
                <a:cubicBezTo>
                  <a:pt x="133" y="3"/>
                  <a:pt x="132" y="3"/>
                  <a:pt x="132" y="2"/>
                </a:cubicBezTo>
                <a:moveTo>
                  <a:pt x="132" y="2"/>
                </a:moveTo>
                <a:cubicBezTo>
                  <a:pt x="132" y="2"/>
                  <a:pt x="132" y="2"/>
                  <a:pt x="132" y="2"/>
                </a:cubicBezTo>
                <a:cubicBezTo>
                  <a:pt x="132" y="2"/>
                  <a:pt x="132" y="2"/>
                  <a:pt x="132" y="2"/>
                </a:cubicBezTo>
                <a:moveTo>
                  <a:pt x="132" y="2"/>
                </a:moveTo>
                <a:cubicBezTo>
                  <a:pt x="132" y="2"/>
                  <a:pt x="132" y="2"/>
                  <a:pt x="132" y="2"/>
                </a:cubicBezTo>
                <a:cubicBezTo>
                  <a:pt x="132" y="2"/>
                  <a:pt x="132" y="2"/>
                  <a:pt x="132" y="2"/>
                </a:cubicBezTo>
                <a:moveTo>
                  <a:pt x="132" y="2"/>
                </a:moveTo>
                <a:cubicBezTo>
                  <a:pt x="132" y="2"/>
                  <a:pt x="132" y="2"/>
                  <a:pt x="132" y="2"/>
                </a:cubicBezTo>
                <a:cubicBezTo>
                  <a:pt x="132" y="2"/>
                  <a:pt x="132" y="2"/>
                  <a:pt x="132" y="2"/>
                </a:cubicBezTo>
                <a:moveTo>
                  <a:pt x="132" y="2"/>
                </a:moveTo>
                <a:cubicBezTo>
                  <a:pt x="132" y="2"/>
                  <a:pt x="132" y="2"/>
                  <a:pt x="132" y="2"/>
                </a:cubicBezTo>
                <a:cubicBezTo>
                  <a:pt x="132" y="2"/>
                  <a:pt x="132" y="2"/>
                  <a:pt x="132" y="2"/>
                </a:cubicBezTo>
                <a:moveTo>
                  <a:pt x="131" y="2"/>
                </a:moveTo>
                <a:cubicBezTo>
                  <a:pt x="131" y="2"/>
                  <a:pt x="131" y="2"/>
                  <a:pt x="131" y="2"/>
                </a:cubicBezTo>
                <a:cubicBezTo>
                  <a:pt x="131" y="2"/>
                  <a:pt x="131" y="2"/>
                  <a:pt x="131" y="2"/>
                </a:cubicBezTo>
                <a:moveTo>
                  <a:pt x="131" y="2"/>
                </a:moveTo>
                <a:cubicBezTo>
                  <a:pt x="131" y="2"/>
                  <a:pt x="131" y="2"/>
                  <a:pt x="131" y="2"/>
                </a:cubicBezTo>
                <a:cubicBezTo>
                  <a:pt x="131" y="2"/>
                  <a:pt x="131" y="2"/>
                  <a:pt x="131" y="2"/>
                </a:cubicBezTo>
                <a:moveTo>
                  <a:pt x="131" y="2"/>
                </a:moveTo>
                <a:cubicBezTo>
                  <a:pt x="131" y="2"/>
                  <a:pt x="131" y="2"/>
                  <a:pt x="131" y="2"/>
                </a:cubicBezTo>
                <a:cubicBezTo>
                  <a:pt x="131" y="2"/>
                  <a:pt x="131" y="2"/>
                  <a:pt x="131" y="2"/>
                </a:cubicBezTo>
                <a:moveTo>
                  <a:pt x="131" y="2"/>
                </a:moveTo>
                <a:cubicBezTo>
                  <a:pt x="131" y="2"/>
                  <a:pt x="131" y="2"/>
                  <a:pt x="131" y="2"/>
                </a:cubicBezTo>
                <a:cubicBezTo>
                  <a:pt x="131" y="2"/>
                  <a:pt x="131" y="2"/>
                  <a:pt x="131" y="2"/>
                </a:cubicBezTo>
                <a:moveTo>
                  <a:pt x="130" y="2"/>
                </a:moveTo>
                <a:cubicBezTo>
                  <a:pt x="130" y="2"/>
                  <a:pt x="130" y="2"/>
                  <a:pt x="130" y="2"/>
                </a:cubicBezTo>
                <a:cubicBezTo>
                  <a:pt x="130" y="2"/>
                  <a:pt x="130" y="2"/>
                  <a:pt x="130" y="2"/>
                </a:cubicBezTo>
                <a:moveTo>
                  <a:pt x="130" y="2"/>
                </a:moveTo>
                <a:cubicBezTo>
                  <a:pt x="130" y="2"/>
                  <a:pt x="130" y="2"/>
                  <a:pt x="130" y="2"/>
                </a:cubicBezTo>
                <a:cubicBezTo>
                  <a:pt x="130" y="2"/>
                  <a:pt x="130" y="2"/>
                  <a:pt x="130" y="2"/>
                </a:cubicBezTo>
                <a:moveTo>
                  <a:pt x="130" y="2"/>
                </a:moveTo>
                <a:cubicBezTo>
                  <a:pt x="130" y="2"/>
                  <a:pt x="130" y="2"/>
                  <a:pt x="130" y="2"/>
                </a:cubicBezTo>
                <a:cubicBezTo>
                  <a:pt x="130" y="2"/>
                  <a:pt x="130" y="2"/>
                  <a:pt x="130" y="2"/>
                </a:cubicBezTo>
                <a:moveTo>
                  <a:pt x="129" y="2"/>
                </a:moveTo>
                <a:cubicBezTo>
                  <a:pt x="130" y="2"/>
                  <a:pt x="130" y="2"/>
                  <a:pt x="130" y="2"/>
                </a:cubicBezTo>
                <a:cubicBezTo>
                  <a:pt x="130" y="2"/>
                  <a:pt x="130" y="2"/>
                  <a:pt x="129" y="2"/>
                </a:cubicBezTo>
                <a:moveTo>
                  <a:pt x="129" y="2"/>
                </a:moveTo>
                <a:cubicBezTo>
                  <a:pt x="129" y="2"/>
                  <a:pt x="129" y="2"/>
                  <a:pt x="129" y="2"/>
                </a:cubicBezTo>
                <a:cubicBezTo>
                  <a:pt x="129" y="2"/>
                  <a:pt x="129" y="2"/>
                  <a:pt x="129" y="2"/>
                </a:cubicBezTo>
                <a:moveTo>
                  <a:pt x="129" y="2"/>
                </a:moveTo>
                <a:cubicBezTo>
                  <a:pt x="129" y="2"/>
                  <a:pt x="129" y="2"/>
                  <a:pt x="129" y="2"/>
                </a:cubicBezTo>
                <a:cubicBezTo>
                  <a:pt x="129" y="2"/>
                  <a:pt x="129" y="2"/>
                  <a:pt x="129" y="2"/>
                </a:cubicBezTo>
                <a:moveTo>
                  <a:pt x="128" y="2"/>
                </a:moveTo>
                <a:cubicBezTo>
                  <a:pt x="129" y="2"/>
                  <a:pt x="129" y="2"/>
                  <a:pt x="129" y="2"/>
                </a:cubicBezTo>
                <a:cubicBezTo>
                  <a:pt x="129" y="2"/>
                  <a:pt x="129" y="2"/>
                  <a:pt x="128" y="2"/>
                </a:cubicBezTo>
                <a:moveTo>
                  <a:pt x="128" y="2"/>
                </a:moveTo>
                <a:cubicBezTo>
                  <a:pt x="128" y="2"/>
                  <a:pt x="128" y="2"/>
                  <a:pt x="128" y="2"/>
                </a:cubicBezTo>
                <a:cubicBezTo>
                  <a:pt x="128" y="2"/>
                  <a:pt x="128" y="2"/>
                  <a:pt x="128" y="2"/>
                </a:cubicBezTo>
                <a:moveTo>
                  <a:pt x="128" y="2"/>
                </a:moveTo>
                <a:cubicBezTo>
                  <a:pt x="128" y="2"/>
                  <a:pt x="128" y="2"/>
                  <a:pt x="128" y="2"/>
                </a:cubicBezTo>
                <a:cubicBezTo>
                  <a:pt x="128" y="2"/>
                  <a:pt x="128" y="2"/>
                  <a:pt x="128" y="2"/>
                </a:cubicBezTo>
                <a:moveTo>
                  <a:pt x="127" y="2"/>
                </a:moveTo>
                <a:cubicBezTo>
                  <a:pt x="128" y="2"/>
                  <a:pt x="128" y="2"/>
                  <a:pt x="128" y="2"/>
                </a:cubicBezTo>
                <a:cubicBezTo>
                  <a:pt x="128" y="2"/>
                  <a:pt x="128" y="2"/>
                  <a:pt x="127" y="2"/>
                </a:cubicBezTo>
                <a:moveTo>
                  <a:pt x="127" y="1"/>
                </a:moveTo>
                <a:cubicBezTo>
                  <a:pt x="127" y="2"/>
                  <a:pt x="127" y="2"/>
                  <a:pt x="127" y="2"/>
                </a:cubicBezTo>
                <a:cubicBezTo>
                  <a:pt x="127" y="2"/>
                  <a:pt x="127" y="2"/>
                  <a:pt x="127" y="1"/>
                </a:cubicBezTo>
                <a:moveTo>
                  <a:pt x="127" y="1"/>
                </a:moveTo>
                <a:cubicBezTo>
                  <a:pt x="127" y="1"/>
                  <a:pt x="127" y="1"/>
                  <a:pt x="127" y="1"/>
                </a:cubicBezTo>
                <a:cubicBezTo>
                  <a:pt x="127" y="1"/>
                  <a:pt x="127" y="1"/>
                  <a:pt x="127" y="1"/>
                </a:cubicBezTo>
                <a:moveTo>
                  <a:pt x="126" y="1"/>
                </a:moveTo>
                <a:cubicBezTo>
                  <a:pt x="127" y="1"/>
                  <a:pt x="127" y="1"/>
                  <a:pt x="127" y="1"/>
                </a:cubicBezTo>
                <a:cubicBezTo>
                  <a:pt x="127" y="1"/>
                  <a:pt x="127" y="1"/>
                  <a:pt x="126" y="1"/>
                </a:cubicBezTo>
                <a:moveTo>
                  <a:pt x="126" y="1"/>
                </a:moveTo>
                <a:cubicBezTo>
                  <a:pt x="126" y="1"/>
                  <a:pt x="126" y="1"/>
                  <a:pt x="126" y="1"/>
                </a:cubicBezTo>
                <a:cubicBezTo>
                  <a:pt x="126" y="1"/>
                  <a:pt x="126" y="1"/>
                  <a:pt x="126" y="1"/>
                </a:cubicBezTo>
                <a:moveTo>
                  <a:pt x="126" y="1"/>
                </a:moveTo>
                <a:cubicBezTo>
                  <a:pt x="126" y="1"/>
                  <a:pt x="126" y="1"/>
                  <a:pt x="126" y="1"/>
                </a:cubicBezTo>
                <a:cubicBezTo>
                  <a:pt x="126" y="1"/>
                  <a:pt x="126" y="1"/>
                  <a:pt x="126" y="1"/>
                </a:cubicBezTo>
                <a:moveTo>
                  <a:pt x="126" y="1"/>
                </a:moveTo>
                <a:cubicBezTo>
                  <a:pt x="126" y="1"/>
                  <a:pt x="126" y="1"/>
                  <a:pt x="126" y="1"/>
                </a:cubicBezTo>
                <a:cubicBezTo>
                  <a:pt x="126" y="1"/>
                  <a:pt x="126" y="1"/>
                  <a:pt x="126" y="1"/>
                </a:cubicBezTo>
                <a:moveTo>
                  <a:pt x="125" y="1"/>
                </a:moveTo>
                <a:cubicBezTo>
                  <a:pt x="125" y="1"/>
                  <a:pt x="126" y="1"/>
                  <a:pt x="126" y="1"/>
                </a:cubicBezTo>
                <a:cubicBezTo>
                  <a:pt x="126" y="1"/>
                  <a:pt x="125" y="1"/>
                  <a:pt x="125"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4" y="1"/>
                </a:moveTo>
                <a:cubicBezTo>
                  <a:pt x="124" y="1"/>
                  <a:pt x="125" y="1"/>
                  <a:pt x="125" y="1"/>
                </a:cubicBezTo>
                <a:cubicBezTo>
                  <a:pt x="125" y="1"/>
                  <a:pt x="124" y="1"/>
                  <a:pt x="124"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3" y="1"/>
                </a:moveTo>
                <a:cubicBezTo>
                  <a:pt x="123" y="1"/>
                  <a:pt x="123" y="1"/>
                  <a:pt x="124"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2" y="1"/>
                </a:moveTo>
                <a:cubicBezTo>
                  <a:pt x="123" y="1"/>
                  <a:pt x="123" y="1"/>
                  <a:pt x="123" y="1"/>
                </a:cubicBezTo>
                <a:cubicBezTo>
                  <a:pt x="123" y="1"/>
                  <a:pt x="123"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19" y="1"/>
                </a:moveTo>
                <a:cubicBezTo>
                  <a:pt x="119" y="1"/>
                  <a:pt x="119" y="1"/>
                  <a:pt x="120"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0"/>
                </a:moveTo>
                <a:cubicBezTo>
                  <a:pt x="119" y="0"/>
                  <a:pt x="119" y="0"/>
                  <a:pt x="119" y="0"/>
                </a:cubicBezTo>
                <a:cubicBezTo>
                  <a:pt x="119" y="0"/>
                  <a:pt x="119" y="0"/>
                  <a:pt x="119"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6" y="0"/>
                </a:moveTo>
                <a:cubicBezTo>
                  <a:pt x="117" y="0"/>
                  <a:pt x="117" y="0"/>
                  <a:pt x="117" y="0"/>
                </a:cubicBezTo>
                <a:cubicBezTo>
                  <a:pt x="117" y="0"/>
                  <a:pt x="117"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5" y="0"/>
                </a:moveTo>
                <a:cubicBezTo>
                  <a:pt x="115" y="0"/>
                  <a:pt x="116" y="0"/>
                  <a:pt x="116" y="0"/>
                </a:cubicBezTo>
                <a:cubicBezTo>
                  <a:pt x="116"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1" y="0"/>
                </a:moveTo>
                <a:cubicBezTo>
                  <a:pt x="111" y="0"/>
                  <a:pt x="112" y="0"/>
                  <a:pt x="112" y="0"/>
                </a:cubicBezTo>
                <a:cubicBezTo>
                  <a:pt x="112"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path>
            </a:pathLst>
          </a:custGeom>
          <a:solidFill>
            <a:srgbClr val="B2B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sľîḋè">
            <a:extLst>
              <a:ext uri="{FF2B5EF4-FFF2-40B4-BE49-F238E27FC236}">
                <a16:creationId xmlns:a16="http://schemas.microsoft.com/office/drawing/2014/main" id="{789ECA4F-2E49-48E0-916C-8FF16EEBE4E5}"/>
              </a:ext>
            </a:extLst>
          </p:cNvPr>
          <p:cNvSpPr>
            <a:spLocks/>
          </p:cNvSpPr>
          <p:nvPr/>
        </p:nvSpPr>
        <p:spPr bwMode="auto">
          <a:xfrm>
            <a:off x="6423328" y="3171063"/>
            <a:ext cx="943186" cy="945555"/>
          </a:xfrm>
          <a:custGeom>
            <a:avLst/>
            <a:gdLst>
              <a:gd name="T0" fmla="*/ 0 w 197"/>
              <a:gd name="T1" fmla="*/ 110 h 197"/>
              <a:gd name="T2" fmla="*/ 0 w 197"/>
              <a:gd name="T3" fmla="*/ 111 h 197"/>
              <a:gd name="T4" fmla="*/ 0 w 197"/>
              <a:gd name="T5" fmla="*/ 112 h 197"/>
              <a:gd name="T6" fmla="*/ 0 w 197"/>
              <a:gd name="T7" fmla="*/ 112 h 197"/>
              <a:gd name="T8" fmla="*/ 0 w 197"/>
              <a:gd name="T9" fmla="*/ 113 h 197"/>
              <a:gd name="T10" fmla="*/ 0 w 197"/>
              <a:gd name="T11" fmla="*/ 114 h 197"/>
              <a:gd name="T12" fmla="*/ 0 w 197"/>
              <a:gd name="T13" fmla="*/ 115 h 197"/>
              <a:gd name="T14" fmla="*/ 0 w 197"/>
              <a:gd name="T15" fmla="*/ 116 h 197"/>
              <a:gd name="T16" fmla="*/ 0 w 197"/>
              <a:gd name="T17" fmla="*/ 117 h 197"/>
              <a:gd name="T18" fmla="*/ 0 w 197"/>
              <a:gd name="T19" fmla="*/ 118 h 197"/>
              <a:gd name="T20" fmla="*/ 0 w 197"/>
              <a:gd name="T21" fmla="*/ 119 h 197"/>
              <a:gd name="T22" fmla="*/ 0 w 197"/>
              <a:gd name="T23" fmla="*/ 120 h 197"/>
              <a:gd name="T24" fmla="*/ 143 w 197"/>
              <a:gd name="T25" fmla="*/ 5 h 197"/>
              <a:gd name="T26" fmla="*/ 142 w 197"/>
              <a:gd name="T27" fmla="*/ 5 h 197"/>
              <a:gd name="T28" fmla="*/ 141 w 197"/>
              <a:gd name="T29" fmla="*/ 5 h 197"/>
              <a:gd name="T30" fmla="*/ 141 w 197"/>
              <a:gd name="T31" fmla="*/ 5 h 197"/>
              <a:gd name="T32" fmla="*/ 140 w 197"/>
              <a:gd name="T33" fmla="*/ 4 h 197"/>
              <a:gd name="T34" fmla="*/ 139 w 197"/>
              <a:gd name="T35" fmla="*/ 4 h 197"/>
              <a:gd name="T36" fmla="*/ 139 w 197"/>
              <a:gd name="T37" fmla="*/ 4 h 197"/>
              <a:gd name="T38" fmla="*/ 138 w 197"/>
              <a:gd name="T39" fmla="*/ 4 h 197"/>
              <a:gd name="T40" fmla="*/ 137 w 197"/>
              <a:gd name="T41" fmla="*/ 4 h 197"/>
              <a:gd name="T42" fmla="*/ 136 w 197"/>
              <a:gd name="T43" fmla="*/ 3 h 197"/>
              <a:gd name="T44" fmla="*/ 136 w 197"/>
              <a:gd name="T45" fmla="*/ 3 h 197"/>
              <a:gd name="T46" fmla="*/ 135 w 197"/>
              <a:gd name="T47" fmla="*/ 3 h 197"/>
              <a:gd name="T48" fmla="*/ 134 w 197"/>
              <a:gd name="T49" fmla="*/ 3 h 197"/>
              <a:gd name="T50" fmla="*/ 133 w 197"/>
              <a:gd name="T51" fmla="*/ 3 h 197"/>
              <a:gd name="T52" fmla="*/ 132 w 197"/>
              <a:gd name="T53" fmla="*/ 2 h 197"/>
              <a:gd name="T54" fmla="*/ 131 w 197"/>
              <a:gd name="T55" fmla="*/ 2 h 197"/>
              <a:gd name="T56" fmla="*/ 130 w 197"/>
              <a:gd name="T57" fmla="*/ 2 h 197"/>
              <a:gd name="T58" fmla="*/ 129 w 197"/>
              <a:gd name="T59" fmla="*/ 2 h 197"/>
              <a:gd name="T60" fmla="*/ 128 w 197"/>
              <a:gd name="T61" fmla="*/ 2 h 197"/>
              <a:gd name="T62" fmla="*/ 127 w 197"/>
              <a:gd name="T63" fmla="*/ 1 h 197"/>
              <a:gd name="T64" fmla="*/ 126 w 197"/>
              <a:gd name="T65" fmla="*/ 1 h 197"/>
              <a:gd name="T66" fmla="*/ 125 w 197"/>
              <a:gd name="T67" fmla="*/ 1 h 197"/>
              <a:gd name="T68" fmla="*/ 124 w 197"/>
              <a:gd name="T69" fmla="*/ 1 h 197"/>
              <a:gd name="T70" fmla="*/ 123 w 197"/>
              <a:gd name="T71" fmla="*/ 1 h 197"/>
              <a:gd name="T72" fmla="*/ 122 w 197"/>
              <a:gd name="T73" fmla="*/ 1 h 197"/>
              <a:gd name="T74" fmla="*/ 122 w 197"/>
              <a:gd name="T75" fmla="*/ 1 h 197"/>
              <a:gd name="T76" fmla="*/ 121 w 197"/>
              <a:gd name="T77" fmla="*/ 1 h 197"/>
              <a:gd name="T78" fmla="*/ 120 w 197"/>
              <a:gd name="T79" fmla="*/ 1 h 197"/>
              <a:gd name="T80" fmla="*/ 120 w 197"/>
              <a:gd name="T81" fmla="*/ 1 h 197"/>
              <a:gd name="T82" fmla="*/ 119 w 197"/>
              <a:gd name="T83" fmla="*/ 1 h 197"/>
              <a:gd name="T84" fmla="*/ 118 w 197"/>
              <a:gd name="T85" fmla="*/ 0 h 197"/>
              <a:gd name="T86" fmla="*/ 117 w 197"/>
              <a:gd name="T87" fmla="*/ 0 h 197"/>
              <a:gd name="T88" fmla="*/ 117 w 197"/>
              <a:gd name="T89" fmla="*/ 0 h 197"/>
              <a:gd name="T90" fmla="*/ 116 w 197"/>
              <a:gd name="T91" fmla="*/ 0 h 197"/>
              <a:gd name="T92" fmla="*/ 115 w 197"/>
              <a:gd name="T93" fmla="*/ 0 h 197"/>
              <a:gd name="T94" fmla="*/ 114 w 197"/>
              <a:gd name="T95" fmla="*/ 0 h 197"/>
              <a:gd name="T96" fmla="*/ 114 w 197"/>
              <a:gd name="T97" fmla="*/ 0 h 197"/>
              <a:gd name="T98" fmla="*/ 113 w 197"/>
              <a:gd name="T99" fmla="*/ 0 h 197"/>
              <a:gd name="T100" fmla="*/ 112 w 197"/>
              <a:gd name="T101" fmla="*/ 0 h 197"/>
              <a:gd name="T102" fmla="*/ 111 w 197"/>
              <a:gd name="T103" fmla="*/ 0 h 197"/>
              <a:gd name="T104" fmla="*/ 111 w 197"/>
              <a:gd name="T105" fmla="*/ 0 h 197"/>
              <a:gd name="T106" fmla="*/ 110 w 197"/>
              <a:gd name="T10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97">
                <a:moveTo>
                  <a:pt x="109" y="0"/>
                </a:moveTo>
                <a:cubicBezTo>
                  <a:pt x="49" y="0"/>
                  <a:pt x="0" y="49"/>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20"/>
                  <a:pt x="0" y="120"/>
                  <a:pt x="0" y="120"/>
                </a:cubicBezTo>
                <a:cubicBezTo>
                  <a:pt x="0" y="120"/>
                  <a:pt x="0" y="120"/>
                  <a:pt x="0" y="120"/>
                </a:cubicBezTo>
                <a:cubicBezTo>
                  <a:pt x="0" y="120"/>
                  <a:pt x="0" y="120"/>
                  <a:pt x="0" y="120"/>
                </a:cubicBezTo>
                <a:cubicBezTo>
                  <a:pt x="0" y="120"/>
                  <a:pt x="0" y="120"/>
                  <a:pt x="0" y="120"/>
                </a:cubicBezTo>
                <a:cubicBezTo>
                  <a:pt x="3" y="152"/>
                  <a:pt x="20" y="179"/>
                  <a:pt x="44" y="197"/>
                </a:cubicBezTo>
                <a:cubicBezTo>
                  <a:pt x="30" y="179"/>
                  <a:pt x="22" y="156"/>
                  <a:pt x="22" y="132"/>
                </a:cubicBezTo>
                <a:cubicBezTo>
                  <a:pt x="22" y="71"/>
                  <a:pt x="71" y="22"/>
                  <a:pt x="132" y="22"/>
                </a:cubicBezTo>
                <a:cubicBezTo>
                  <a:pt x="156" y="22"/>
                  <a:pt x="179" y="30"/>
                  <a:pt x="197" y="44"/>
                </a:cubicBezTo>
                <a:cubicBezTo>
                  <a:pt x="184" y="26"/>
                  <a:pt x="166" y="13"/>
                  <a:pt x="144" y="6"/>
                </a:cubicBezTo>
                <a:cubicBezTo>
                  <a:pt x="144" y="6"/>
                  <a:pt x="144" y="6"/>
                  <a:pt x="144" y="6"/>
                </a:cubicBezTo>
                <a:cubicBezTo>
                  <a:pt x="144" y="6"/>
                  <a:pt x="144" y="6"/>
                  <a:pt x="143" y="5"/>
                </a:cubicBezTo>
                <a:cubicBezTo>
                  <a:pt x="143" y="5"/>
                  <a:pt x="143" y="5"/>
                  <a:pt x="143" y="5"/>
                </a:cubicBezTo>
                <a:cubicBezTo>
                  <a:pt x="143" y="5"/>
                  <a:pt x="143" y="5"/>
                  <a:pt x="143" y="5"/>
                </a:cubicBezTo>
                <a:cubicBezTo>
                  <a:pt x="143" y="5"/>
                  <a:pt x="143" y="5"/>
                  <a:pt x="143" y="5"/>
                </a:cubicBezTo>
                <a:cubicBezTo>
                  <a:pt x="143" y="5"/>
                  <a:pt x="143"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0" y="5"/>
                  <a:pt x="140" y="5"/>
                </a:cubicBezTo>
                <a:cubicBezTo>
                  <a:pt x="140" y="5"/>
                  <a:pt x="140" y="5"/>
                  <a:pt x="140" y="5"/>
                </a:cubicBezTo>
                <a:cubicBezTo>
                  <a:pt x="140" y="5"/>
                  <a:pt x="140" y="5"/>
                  <a:pt x="140" y="5"/>
                </a:cubicBezTo>
                <a:cubicBezTo>
                  <a:pt x="140" y="5"/>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5" y="3"/>
                  <a:pt x="135" y="3"/>
                </a:cubicBezTo>
                <a:cubicBezTo>
                  <a:pt x="135" y="3"/>
                  <a:pt x="135" y="3"/>
                  <a:pt x="135" y="3"/>
                </a:cubicBezTo>
                <a:cubicBezTo>
                  <a:pt x="135" y="3"/>
                  <a:pt x="135" y="3"/>
                  <a:pt x="135" y="3"/>
                </a:cubicBezTo>
                <a:cubicBezTo>
                  <a:pt x="135" y="3"/>
                  <a:pt x="135" y="3"/>
                  <a:pt x="135" y="3"/>
                </a:cubicBezTo>
                <a:cubicBezTo>
                  <a:pt x="135" y="3"/>
                  <a:pt x="135" y="3"/>
                  <a:pt x="135" y="3"/>
                </a:cubicBezTo>
                <a:cubicBezTo>
                  <a:pt x="135" y="3"/>
                  <a:pt x="135" y="3"/>
                  <a:pt x="135" y="3"/>
                </a:cubicBezTo>
                <a:cubicBezTo>
                  <a:pt x="135"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2" y="3"/>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29" y="2"/>
                </a:cubicBezTo>
                <a:cubicBezTo>
                  <a:pt x="129" y="2"/>
                  <a:pt x="129" y="2"/>
                  <a:pt x="129" y="2"/>
                </a:cubicBezTo>
                <a:cubicBezTo>
                  <a:pt x="129" y="2"/>
                  <a:pt x="129" y="2"/>
                  <a:pt x="129" y="2"/>
                </a:cubicBezTo>
                <a:cubicBezTo>
                  <a:pt x="129" y="2"/>
                  <a:pt x="129" y="2"/>
                  <a:pt x="129" y="2"/>
                </a:cubicBezTo>
                <a:cubicBezTo>
                  <a:pt x="129" y="2"/>
                  <a:pt x="129" y="2"/>
                  <a:pt x="129" y="2"/>
                </a:cubicBezTo>
                <a:cubicBezTo>
                  <a:pt x="129" y="2"/>
                  <a:pt x="129" y="2"/>
                  <a:pt x="129" y="2"/>
                </a:cubicBezTo>
                <a:cubicBezTo>
                  <a:pt x="129" y="2"/>
                  <a:pt x="129" y="2"/>
                  <a:pt x="128" y="2"/>
                </a:cubicBezTo>
                <a:cubicBezTo>
                  <a:pt x="128" y="2"/>
                  <a:pt x="128" y="2"/>
                  <a:pt x="128" y="2"/>
                </a:cubicBezTo>
                <a:cubicBezTo>
                  <a:pt x="128" y="2"/>
                  <a:pt x="128" y="2"/>
                  <a:pt x="128" y="2"/>
                </a:cubicBezTo>
                <a:cubicBezTo>
                  <a:pt x="128" y="2"/>
                  <a:pt x="128" y="2"/>
                  <a:pt x="128" y="2"/>
                </a:cubicBezTo>
                <a:cubicBezTo>
                  <a:pt x="128" y="2"/>
                  <a:pt x="128" y="2"/>
                  <a:pt x="128" y="2"/>
                </a:cubicBezTo>
                <a:cubicBezTo>
                  <a:pt x="128" y="2"/>
                  <a:pt x="128" y="2"/>
                  <a:pt x="128" y="2"/>
                </a:cubicBezTo>
                <a:cubicBezTo>
                  <a:pt x="128" y="2"/>
                  <a:pt x="128" y="2"/>
                  <a:pt x="127" y="2"/>
                </a:cubicBezTo>
                <a:cubicBezTo>
                  <a:pt x="127" y="2"/>
                  <a:pt x="127" y="2"/>
                  <a:pt x="127" y="2"/>
                </a:cubicBezTo>
                <a:cubicBezTo>
                  <a:pt x="127" y="2"/>
                  <a:pt x="127" y="2"/>
                  <a:pt x="127" y="1"/>
                </a:cubicBezTo>
                <a:cubicBezTo>
                  <a:pt x="127" y="1"/>
                  <a:pt x="127" y="1"/>
                  <a:pt x="127" y="1"/>
                </a:cubicBezTo>
                <a:cubicBezTo>
                  <a:pt x="127" y="1"/>
                  <a:pt x="127" y="1"/>
                  <a:pt x="127" y="1"/>
                </a:cubicBezTo>
                <a:cubicBezTo>
                  <a:pt x="127" y="1"/>
                  <a:pt x="127" y="1"/>
                  <a:pt x="127" y="1"/>
                </a:cubicBezTo>
                <a:cubicBezTo>
                  <a:pt x="127" y="1"/>
                  <a:pt x="127"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0"/>
                  <a:pt x="119" y="0"/>
                  <a:pt x="119" y="0"/>
                </a:cubicBezTo>
                <a:cubicBezTo>
                  <a:pt x="119" y="0"/>
                  <a:pt x="119" y="0"/>
                  <a:pt x="119" y="0"/>
                </a:cubicBezTo>
                <a:cubicBezTo>
                  <a:pt x="119" y="0"/>
                  <a:pt x="119"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09" y="0"/>
                  <a:pt x="109" y="0"/>
                </a:cubicBezTo>
                <a:cubicBezTo>
                  <a:pt x="109" y="0"/>
                  <a:pt x="109" y="0"/>
                  <a:pt x="109" y="0"/>
                </a:cubicBezTo>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ṩlîdé">
            <a:extLst>
              <a:ext uri="{FF2B5EF4-FFF2-40B4-BE49-F238E27FC236}">
                <a16:creationId xmlns:a16="http://schemas.microsoft.com/office/drawing/2014/main" id="{EF0E47FD-0E9B-4C0F-B03E-282E1B781E30}"/>
              </a:ext>
            </a:extLst>
          </p:cNvPr>
          <p:cNvSpPr>
            <a:spLocks/>
          </p:cNvSpPr>
          <p:nvPr/>
        </p:nvSpPr>
        <p:spPr bwMode="auto">
          <a:xfrm>
            <a:off x="6693217" y="3513972"/>
            <a:ext cx="528602" cy="527907"/>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a:extLst/>
        </p:spPr>
        <p:txBody>
          <a:bodyPr anchor="ctr"/>
          <a:lstStyle/>
          <a:p>
            <a:pPr algn="ctr"/>
            <a:endParaRPr/>
          </a:p>
        </p:txBody>
      </p:sp>
      <p:sp>
        <p:nvSpPr>
          <p:cNvPr id="27" name="î$líḑé">
            <a:extLst>
              <a:ext uri="{FF2B5EF4-FFF2-40B4-BE49-F238E27FC236}">
                <a16:creationId xmlns:a16="http://schemas.microsoft.com/office/drawing/2014/main" id="{7FD54F12-2DE5-43FF-A51A-E4DB1B76D07B}"/>
              </a:ext>
            </a:extLst>
          </p:cNvPr>
          <p:cNvSpPr txBox="1">
            <a:spLocks/>
          </p:cNvSpPr>
          <p:nvPr/>
        </p:nvSpPr>
        <p:spPr bwMode="auto">
          <a:xfrm>
            <a:off x="8992594" y="3850136"/>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srgbClr val="40A693"/>
              </a:solidFill>
              <a:effectLst/>
              <a:uLnTx/>
              <a:uFillTx/>
            </a:endParaRPr>
          </a:p>
        </p:txBody>
      </p:sp>
      <p:cxnSp>
        <p:nvCxnSpPr>
          <p:cNvPr id="16" name="直接连接符 15">
            <a:extLst>
              <a:ext uri="{FF2B5EF4-FFF2-40B4-BE49-F238E27FC236}">
                <a16:creationId xmlns:a16="http://schemas.microsoft.com/office/drawing/2014/main" id="{7DF054A9-2409-4A3C-AF9E-DD18941293CC}"/>
              </a:ext>
            </a:extLst>
          </p:cNvPr>
          <p:cNvCxnSpPr/>
          <p:nvPr/>
        </p:nvCxnSpPr>
        <p:spPr>
          <a:xfrm>
            <a:off x="1049007" y="2822262"/>
            <a:ext cx="2501913"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5DBCA45-5081-422E-A8A7-9F009D8605E0}"/>
              </a:ext>
            </a:extLst>
          </p:cNvPr>
          <p:cNvCxnSpPr/>
          <p:nvPr/>
        </p:nvCxnSpPr>
        <p:spPr>
          <a:xfrm>
            <a:off x="960804" y="3664472"/>
            <a:ext cx="267139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59573E-FEDA-4AEE-A4D7-5E0CE504394B}"/>
              </a:ext>
            </a:extLst>
          </p:cNvPr>
          <p:cNvCxnSpPr/>
          <p:nvPr/>
        </p:nvCxnSpPr>
        <p:spPr>
          <a:xfrm>
            <a:off x="960804" y="4889768"/>
            <a:ext cx="3065631"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C76AC81-4A53-4834-9F57-9596DAA0D2C1}"/>
              </a:ext>
            </a:extLst>
          </p:cNvPr>
          <p:cNvCxnSpPr/>
          <p:nvPr/>
        </p:nvCxnSpPr>
        <p:spPr>
          <a:xfrm>
            <a:off x="8362598" y="2722503"/>
            <a:ext cx="273329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A03AE09-329F-49AB-A83C-8E69CCAAC20D}"/>
              </a:ext>
            </a:extLst>
          </p:cNvPr>
          <p:cNvCxnSpPr/>
          <p:nvPr/>
        </p:nvCxnSpPr>
        <p:spPr>
          <a:xfrm>
            <a:off x="8845295" y="3664472"/>
            <a:ext cx="208823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71AC956-55E8-4C11-9CAD-343D29F58BDA}"/>
              </a:ext>
            </a:extLst>
          </p:cNvPr>
          <p:cNvCxnSpPr/>
          <p:nvPr/>
        </p:nvCxnSpPr>
        <p:spPr>
          <a:xfrm>
            <a:off x="8675980" y="4751872"/>
            <a:ext cx="208823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2" name="îṥlîḓê">
            <a:extLst>
              <a:ext uri="{FF2B5EF4-FFF2-40B4-BE49-F238E27FC236}">
                <a16:creationId xmlns:a16="http://schemas.microsoft.com/office/drawing/2014/main" id="{C6BDAB5F-8D25-4652-8943-6B4B11F5BECF}"/>
              </a:ext>
            </a:extLst>
          </p:cNvPr>
          <p:cNvSpPr txBox="1"/>
          <p:nvPr/>
        </p:nvSpPr>
        <p:spPr>
          <a:xfrm>
            <a:off x="4833632" y="3998596"/>
            <a:ext cx="914400" cy="521720"/>
          </a:xfrm>
          <a:prstGeom prst="rect">
            <a:avLst/>
          </a:prstGeom>
          <a:noFill/>
        </p:spPr>
        <p:txBody>
          <a:bodyPr wrap="none" lIns="90000" tIns="46800" rIns="90000" bIns="46800" anchor="ctr" anchorCtr="0">
            <a:normAutofit/>
          </a:bodyPr>
          <a:lstStyle/>
          <a:p>
            <a:pPr marL="0" marR="0" lvl="0" indent="0" algn="ctr" defTabSz="914377"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276AA"/>
                </a:solidFill>
                <a:effectLst/>
                <a:uLnTx/>
                <a:uFillTx/>
              </a:rPr>
              <a:t>现状</a:t>
            </a:r>
          </a:p>
        </p:txBody>
      </p:sp>
      <p:sp>
        <p:nvSpPr>
          <p:cNvPr id="23" name="î$ḻîḍè">
            <a:extLst>
              <a:ext uri="{FF2B5EF4-FFF2-40B4-BE49-F238E27FC236}">
                <a16:creationId xmlns:a16="http://schemas.microsoft.com/office/drawing/2014/main" id="{F95694F7-3EB7-43B6-AFC5-651F74C91C01}"/>
              </a:ext>
            </a:extLst>
          </p:cNvPr>
          <p:cNvSpPr txBox="1"/>
          <p:nvPr/>
        </p:nvSpPr>
        <p:spPr>
          <a:xfrm>
            <a:off x="6488079" y="4466945"/>
            <a:ext cx="914400" cy="521720"/>
          </a:xfrm>
          <a:prstGeom prst="rect">
            <a:avLst/>
          </a:prstGeom>
          <a:noFill/>
        </p:spPr>
        <p:txBody>
          <a:bodyPr wrap="none" lIns="90000" tIns="46800" rIns="90000" bIns="46800" anchor="ctr" anchorCtr="0">
            <a:normAutofit/>
          </a:bodyPr>
          <a:lstStyle/>
          <a:p>
            <a:pPr marL="0" marR="0" lvl="0" indent="0" algn="ctr" defTabSz="914377"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0A693"/>
                </a:solidFill>
                <a:effectLst/>
                <a:uLnTx/>
                <a:uFillTx/>
              </a:rPr>
              <a:t>问题</a:t>
            </a:r>
          </a:p>
        </p:txBody>
      </p:sp>
      <p:sp>
        <p:nvSpPr>
          <p:cNvPr id="5" name="TextBox 4"/>
          <p:cNvSpPr txBox="1"/>
          <p:nvPr/>
        </p:nvSpPr>
        <p:spPr>
          <a:xfrm>
            <a:off x="8772027" y="3280347"/>
            <a:ext cx="1951659" cy="369332"/>
          </a:xfrm>
          <a:prstGeom prst="rect">
            <a:avLst/>
          </a:prstGeom>
          <a:noFill/>
        </p:spPr>
        <p:txBody>
          <a:bodyPr wrap="square" rtlCol="0">
            <a:spAutoFit/>
          </a:bodyPr>
          <a:lstStyle/>
          <a:p>
            <a:pPr defTabSz="914377">
              <a:spcBef>
                <a:spcPct val="0"/>
              </a:spcBef>
              <a:defRPr/>
            </a:pPr>
            <a:r>
              <a:rPr lang="zh-CN" altLang="en-US" b="1" dirty="0">
                <a:solidFill>
                  <a:srgbClr val="40A693"/>
                </a:solidFill>
              </a:rPr>
              <a:t>公共自行车较少</a:t>
            </a:r>
          </a:p>
        </p:txBody>
      </p:sp>
      <p:sp>
        <p:nvSpPr>
          <p:cNvPr id="55" name="TextBox 54"/>
          <p:cNvSpPr txBox="1"/>
          <p:nvPr/>
        </p:nvSpPr>
        <p:spPr>
          <a:xfrm>
            <a:off x="8605644" y="4056683"/>
            <a:ext cx="2327883" cy="646331"/>
          </a:xfrm>
          <a:prstGeom prst="rect">
            <a:avLst/>
          </a:prstGeom>
          <a:noFill/>
        </p:spPr>
        <p:txBody>
          <a:bodyPr wrap="square" rtlCol="0">
            <a:spAutoFit/>
          </a:bodyPr>
          <a:lstStyle/>
          <a:p>
            <a:pPr defTabSz="914377">
              <a:spcBef>
                <a:spcPct val="0"/>
              </a:spcBef>
              <a:defRPr/>
            </a:pPr>
            <a:r>
              <a:rPr lang="zh-CN" altLang="en-US" b="1" dirty="0">
                <a:solidFill>
                  <a:srgbClr val="40A693"/>
                </a:solidFill>
              </a:rPr>
              <a:t>部分人行道缘石坡道设计不合理</a:t>
            </a:r>
          </a:p>
        </p:txBody>
      </p:sp>
      <p:sp>
        <p:nvSpPr>
          <p:cNvPr id="70" name="î$líḑé">
            <a:extLst>
              <a:ext uri="{FF2B5EF4-FFF2-40B4-BE49-F238E27FC236}">
                <a16:creationId xmlns:a16="http://schemas.microsoft.com/office/drawing/2014/main" id="{7FD54F12-2DE5-43FF-A51A-E4DB1B76D07B}"/>
              </a:ext>
            </a:extLst>
          </p:cNvPr>
          <p:cNvSpPr txBox="1">
            <a:spLocks/>
          </p:cNvSpPr>
          <p:nvPr/>
        </p:nvSpPr>
        <p:spPr bwMode="auto">
          <a:xfrm>
            <a:off x="8179422" y="4985691"/>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srgbClr val="40A693"/>
              </a:solidFill>
              <a:effectLst/>
              <a:uLnTx/>
              <a:uFillTx/>
            </a:endParaRPr>
          </a:p>
        </p:txBody>
      </p:sp>
      <p:cxnSp>
        <p:nvCxnSpPr>
          <p:cNvPr id="71" name="直接连接符 70">
            <a:extLst>
              <a:ext uri="{FF2B5EF4-FFF2-40B4-BE49-F238E27FC236}">
                <a16:creationId xmlns:a16="http://schemas.microsoft.com/office/drawing/2014/main" id="{B71AC956-55E8-4C11-9CAD-343D29F58BDA}"/>
              </a:ext>
            </a:extLst>
          </p:cNvPr>
          <p:cNvCxnSpPr/>
          <p:nvPr/>
        </p:nvCxnSpPr>
        <p:spPr>
          <a:xfrm>
            <a:off x="8207972" y="5893443"/>
            <a:ext cx="208823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20135" y="5199308"/>
            <a:ext cx="2146439" cy="646331"/>
          </a:xfrm>
          <a:prstGeom prst="rect">
            <a:avLst/>
          </a:prstGeom>
          <a:noFill/>
        </p:spPr>
        <p:txBody>
          <a:bodyPr wrap="square" rtlCol="0">
            <a:spAutoFit/>
          </a:bodyPr>
          <a:lstStyle/>
          <a:p>
            <a:pPr defTabSz="914377">
              <a:spcBef>
                <a:spcPct val="0"/>
              </a:spcBef>
              <a:defRPr/>
            </a:pPr>
            <a:r>
              <a:rPr lang="zh-CN" altLang="en-US" b="1" dirty="0">
                <a:solidFill>
                  <a:srgbClr val="40A693"/>
                </a:solidFill>
              </a:rPr>
              <a:t>校园内部公园处人行道杂草丛生</a:t>
            </a:r>
          </a:p>
        </p:txBody>
      </p:sp>
      <p:sp>
        <p:nvSpPr>
          <p:cNvPr id="73" name="TextBox 72"/>
          <p:cNvSpPr txBox="1"/>
          <p:nvPr/>
        </p:nvSpPr>
        <p:spPr>
          <a:xfrm>
            <a:off x="8268813" y="2329072"/>
            <a:ext cx="2977428" cy="369332"/>
          </a:xfrm>
          <a:prstGeom prst="rect">
            <a:avLst/>
          </a:prstGeom>
          <a:noFill/>
        </p:spPr>
        <p:txBody>
          <a:bodyPr wrap="square" rtlCol="0">
            <a:spAutoFit/>
          </a:bodyPr>
          <a:lstStyle/>
          <a:p>
            <a:pPr defTabSz="914377">
              <a:spcBef>
                <a:spcPct val="0"/>
              </a:spcBef>
              <a:defRPr/>
            </a:pPr>
            <a:r>
              <a:rPr lang="zh-CN" altLang="en-US" b="1" dirty="0">
                <a:solidFill>
                  <a:srgbClr val="40A693"/>
                </a:solidFill>
              </a:rPr>
              <a:t>非机动车道过窄、标线模糊</a:t>
            </a:r>
          </a:p>
        </p:txBody>
      </p:sp>
      <p:sp>
        <p:nvSpPr>
          <p:cNvPr id="75" name="TextBox 74"/>
          <p:cNvSpPr txBox="1"/>
          <p:nvPr/>
        </p:nvSpPr>
        <p:spPr>
          <a:xfrm>
            <a:off x="1039569" y="2185456"/>
            <a:ext cx="2977428" cy="646331"/>
          </a:xfrm>
          <a:prstGeom prst="rect">
            <a:avLst/>
          </a:prstGeom>
          <a:noFill/>
        </p:spPr>
        <p:txBody>
          <a:bodyPr wrap="square" rtlCol="0">
            <a:spAutoFit/>
          </a:bodyPr>
          <a:lstStyle/>
          <a:p>
            <a:pPr defTabSz="914377">
              <a:spcBef>
                <a:spcPct val="0"/>
              </a:spcBef>
              <a:defRPr/>
            </a:pPr>
            <a:r>
              <a:rPr lang="zh-CN" altLang="en-US" b="1" dirty="0">
                <a:solidFill>
                  <a:srgbClr val="4276AA"/>
                </a:solidFill>
              </a:rPr>
              <a:t>学生上课以非机动车出行</a:t>
            </a:r>
            <a:endParaRPr lang="en-US" altLang="zh-CN" b="1" dirty="0">
              <a:solidFill>
                <a:srgbClr val="4276AA"/>
              </a:solidFill>
            </a:endParaRPr>
          </a:p>
          <a:p>
            <a:pPr defTabSz="914377">
              <a:spcBef>
                <a:spcPct val="0"/>
              </a:spcBef>
              <a:defRPr/>
            </a:pPr>
            <a:r>
              <a:rPr lang="zh-CN" altLang="en-US" b="1" dirty="0">
                <a:solidFill>
                  <a:srgbClr val="4276AA"/>
                </a:solidFill>
              </a:rPr>
              <a:t>及步行为主</a:t>
            </a:r>
          </a:p>
        </p:txBody>
      </p:sp>
      <p:sp>
        <p:nvSpPr>
          <p:cNvPr id="76" name="TextBox 75"/>
          <p:cNvSpPr txBox="1"/>
          <p:nvPr/>
        </p:nvSpPr>
        <p:spPr>
          <a:xfrm>
            <a:off x="897696" y="2994521"/>
            <a:ext cx="2977428" cy="646331"/>
          </a:xfrm>
          <a:prstGeom prst="rect">
            <a:avLst/>
          </a:prstGeom>
          <a:noFill/>
        </p:spPr>
        <p:txBody>
          <a:bodyPr wrap="square" rtlCol="0">
            <a:spAutoFit/>
          </a:bodyPr>
          <a:lstStyle/>
          <a:p>
            <a:pPr defTabSz="914377">
              <a:spcBef>
                <a:spcPct val="0"/>
              </a:spcBef>
              <a:defRPr/>
            </a:pPr>
            <a:r>
              <a:rPr lang="zh-CN" altLang="en-US" b="1" dirty="0">
                <a:solidFill>
                  <a:srgbClr val="4276AA"/>
                </a:solidFill>
              </a:rPr>
              <a:t>非机动车总量较大，校园内基本能满足其停车需求</a:t>
            </a:r>
          </a:p>
        </p:txBody>
      </p:sp>
      <p:sp>
        <p:nvSpPr>
          <p:cNvPr id="77" name="TextBox 76"/>
          <p:cNvSpPr txBox="1"/>
          <p:nvPr/>
        </p:nvSpPr>
        <p:spPr>
          <a:xfrm>
            <a:off x="922704" y="3953065"/>
            <a:ext cx="3220852" cy="923330"/>
          </a:xfrm>
          <a:prstGeom prst="rect">
            <a:avLst/>
          </a:prstGeom>
          <a:noFill/>
        </p:spPr>
        <p:txBody>
          <a:bodyPr wrap="square" rtlCol="0">
            <a:spAutoFit/>
          </a:bodyPr>
          <a:lstStyle/>
          <a:p>
            <a:pPr defTabSz="914377">
              <a:spcBef>
                <a:spcPct val="0"/>
              </a:spcBef>
              <a:defRPr/>
            </a:pPr>
            <a:r>
              <a:rPr lang="zh-CN" altLang="en-US" b="1" dirty="0">
                <a:solidFill>
                  <a:srgbClr val="4276AA"/>
                </a:solidFill>
              </a:rPr>
              <a:t>校园内设置了交通宁静化措施，来限制机动车出行，保护非机动车及行人的出行安全</a:t>
            </a:r>
          </a:p>
        </p:txBody>
      </p:sp>
    </p:spTree>
    <p:extLst>
      <p:ext uri="{BB962C8B-B14F-4D97-AF65-F5344CB8AC3E}">
        <p14:creationId xmlns:p14="http://schemas.microsoft.com/office/powerpoint/2010/main" val="3306746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en-US" altLang="zh-CN" dirty="0"/>
              <a:t>6.4 </a:t>
            </a:r>
            <a:r>
              <a:rPr lang="zh-CN" altLang="en-US" dirty="0"/>
              <a:t>存在的问题及相应的改进建议</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46</a:t>
            </a:fld>
            <a:endParaRPr lang="zh-CN" altLang="en-US"/>
          </a:p>
        </p:txBody>
      </p:sp>
      <p:sp>
        <p:nvSpPr>
          <p:cNvPr id="16" name="ïŝḻîḓé">
            <a:extLst>
              <a:ext uri="{FF2B5EF4-FFF2-40B4-BE49-F238E27FC236}">
                <a16:creationId xmlns:a16="http://schemas.microsoft.com/office/drawing/2014/main" id="{5E677C5F-6325-4929-8F3E-52879C8575AC}"/>
              </a:ext>
            </a:extLst>
          </p:cNvPr>
          <p:cNvSpPr/>
          <p:nvPr/>
        </p:nvSpPr>
        <p:spPr>
          <a:xfrm>
            <a:off x="7471390" y="2165805"/>
            <a:ext cx="3681352" cy="498598"/>
          </a:xfrm>
          <a:prstGeom prst="rect">
            <a:avLst/>
          </a:prstGeom>
        </p:spPr>
        <p:txBody>
          <a:bodyPr wrap="square">
            <a:normAutofit/>
          </a:bodyPr>
          <a:lstStyle/>
          <a:p>
            <a:pPr>
              <a:lnSpc>
                <a:spcPct val="120000"/>
              </a:lnSpc>
            </a:pPr>
            <a:endParaRPr lang="zh-CN" altLang="en-US" sz="1100" dirty="0"/>
          </a:p>
        </p:txBody>
      </p:sp>
      <p:sp>
        <p:nvSpPr>
          <p:cNvPr id="17" name="íṡļiďè">
            <a:extLst>
              <a:ext uri="{FF2B5EF4-FFF2-40B4-BE49-F238E27FC236}">
                <a16:creationId xmlns:a16="http://schemas.microsoft.com/office/drawing/2014/main" id="{1C0E12E9-D613-4421-B409-0FDDA012A8E3}"/>
              </a:ext>
            </a:extLst>
          </p:cNvPr>
          <p:cNvSpPr/>
          <p:nvPr/>
        </p:nvSpPr>
        <p:spPr>
          <a:xfrm>
            <a:off x="7471390" y="1820785"/>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存在的问题</a:t>
            </a:r>
          </a:p>
        </p:txBody>
      </p:sp>
      <p:sp>
        <p:nvSpPr>
          <p:cNvPr id="12" name="îşľïḍé">
            <a:extLst>
              <a:ext uri="{FF2B5EF4-FFF2-40B4-BE49-F238E27FC236}">
                <a16:creationId xmlns:a16="http://schemas.microsoft.com/office/drawing/2014/main" id="{76336105-6F7C-4641-81B2-D2AC347C1244}"/>
              </a:ext>
            </a:extLst>
          </p:cNvPr>
          <p:cNvSpPr/>
          <p:nvPr/>
        </p:nvSpPr>
        <p:spPr>
          <a:xfrm>
            <a:off x="7581417" y="4747628"/>
            <a:ext cx="3681352" cy="1090719"/>
          </a:xfrm>
          <a:prstGeom prst="rect">
            <a:avLst/>
          </a:prstGeom>
        </p:spPr>
        <p:txBody>
          <a:bodyPr wrap="square">
            <a:noAutofit/>
          </a:bodyPr>
          <a:lstStyle/>
          <a:p>
            <a:pPr marL="285750" indent="-285750">
              <a:lnSpc>
                <a:spcPct val="130000"/>
              </a:lnSpc>
              <a:buFont typeface="Arial" panose="020B0604020202020204" pitchFamily="34" charset="0"/>
              <a:buChar char="•"/>
            </a:pPr>
            <a:r>
              <a:rPr lang="zh-CN" altLang="en-US" dirty="0"/>
              <a:t>出新标线</a:t>
            </a:r>
            <a:endParaRPr lang="en-US" altLang="zh-CN" dirty="0"/>
          </a:p>
          <a:p>
            <a:pPr marL="285750" indent="-285750">
              <a:lnSpc>
                <a:spcPct val="130000"/>
              </a:lnSpc>
              <a:buFont typeface="Arial" panose="020B0604020202020204" pitchFamily="34" charset="0"/>
              <a:buChar char="•"/>
            </a:pPr>
            <a:r>
              <a:rPr lang="zh-CN" altLang="en-US" dirty="0"/>
              <a:t>增设机非隔离护栏</a:t>
            </a:r>
          </a:p>
        </p:txBody>
      </p:sp>
      <p:sp>
        <p:nvSpPr>
          <p:cNvPr id="13" name="íSlîḋè">
            <a:extLst>
              <a:ext uri="{FF2B5EF4-FFF2-40B4-BE49-F238E27FC236}">
                <a16:creationId xmlns:a16="http://schemas.microsoft.com/office/drawing/2014/main" id="{4CCCDAE6-E0A1-43AF-8406-D200B5F45D01}"/>
              </a:ext>
            </a:extLst>
          </p:cNvPr>
          <p:cNvSpPr/>
          <p:nvPr/>
        </p:nvSpPr>
        <p:spPr>
          <a:xfrm>
            <a:off x="7471390" y="4397902"/>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建议方案</a:t>
            </a:r>
          </a:p>
        </p:txBody>
      </p:sp>
      <p:sp>
        <p:nvSpPr>
          <p:cNvPr id="5" name="TextBox 4"/>
          <p:cNvSpPr txBox="1"/>
          <p:nvPr/>
        </p:nvSpPr>
        <p:spPr>
          <a:xfrm>
            <a:off x="7581417" y="2314937"/>
            <a:ext cx="3345083" cy="1200329"/>
          </a:xfrm>
          <a:prstGeom prst="rect">
            <a:avLst/>
          </a:prstGeom>
          <a:noFill/>
        </p:spPr>
        <p:txBody>
          <a:bodyPr wrap="square" rtlCol="0">
            <a:spAutoFit/>
          </a:bodyPr>
          <a:lstStyle/>
          <a:p>
            <a:r>
              <a:rPr lang="zh-CN" altLang="en-US" dirty="0"/>
              <a:t>校园内部分非机动车道宽度过窄，标线模糊且没有机非隔离措施，非机动车安全性没有足够的保障</a:t>
            </a:r>
          </a:p>
        </p:txBody>
      </p:sp>
      <p:pic>
        <p:nvPicPr>
          <p:cNvPr id="2054" name="Picture 6" descr="E:\☆研一课程\研一下\季彦婕 交通规划理论与实践\期末大作业\IMG_123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922" y="1536881"/>
            <a:ext cx="3006726" cy="2255044"/>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E:\☆研一课程\研一下\季彦婕 交通规划理论与实践\期末大作业\IMG_12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8130" y="2170511"/>
            <a:ext cx="2697956" cy="35972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研一课程\研一下\季彦婕 交通规划理论与实践\期末大作业\IMG_12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921" y="3969148"/>
            <a:ext cx="3056464" cy="237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220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en-US" altLang="zh-CN" dirty="0"/>
              <a:t>6.4 </a:t>
            </a:r>
            <a:r>
              <a:rPr lang="zh-CN" altLang="en-US" dirty="0"/>
              <a:t>存在的问题及改进建议</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47</a:t>
            </a:fld>
            <a:endParaRPr lang="zh-CN" altLang="en-US" dirty="0"/>
          </a:p>
        </p:txBody>
      </p:sp>
      <p:sp>
        <p:nvSpPr>
          <p:cNvPr id="16" name="ïŝḻîḓé">
            <a:extLst>
              <a:ext uri="{FF2B5EF4-FFF2-40B4-BE49-F238E27FC236}">
                <a16:creationId xmlns:a16="http://schemas.microsoft.com/office/drawing/2014/main" id="{5E677C5F-6325-4929-8F3E-52879C8575AC}"/>
              </a:ext>
            </a:extLst>
          </p:cNvPr>
          <p:cNvSpPr/>
          <p:nvPr/>
        </p:nvSpPr>
        <p:spPr>
          <a:xfrm>
            <a:off x="7471390" y="2165805"/>
            <a:ext cx="3681352" cy="498598"/>
          </a:xfrm>
          <a:prstGeom prst="rect">
            <a:avLst/>
          </a:prstGeom>
        </p:spPr>
        <p:txBody>
          <a:bodyPr wrap="square">
            <a:normAutofit/>
          </a:bodyPr>
          <a:lstStyle/>
          <a:p>
            <a:pPr>
              <a:lnSpc>
                <a:spcPct val="120000"/>
              </a:lnSpc>
            </a:pPr>
            <a:endParaRPr lang="zh-CN" altLang="en-US" sz="1100" dirty="0"/>
          </a:p>
        </p:txBody>
      </p:sp>
      <p:sp>
        <p:nvSpPr>
          <p:cNvPr id="17" name="íṡļiďè">
            <a:extLst>
              <a:ext uri="{FF2B5EF4-FFF2-40B4-BE49-F238E27FC236}">
                <a16:creationId xmlns:a16="http://schemas.microsoft.com/office/drawing/2014/main" id="{1C0E12E9-D613-4421-B409-0FDDA012A8E3}"/>
              </a:ext>
            </a:extLst>
          </p:cNvPr>
          <p:cNvSpPr/>
          <p:nvPr/>
        </p:nvSpPr>
        <p:spPr>
          <a:xfrm>
            <a:off x="7471390" y="1820785"/>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存在的问题</a:t>
            </a:r>
          </a:p>
        </p:txBody>
      </p:sp>
      <p:sp>
        <p:nvSpPr>
          <p:cNvPr id="12" name="îşľïḍé">
            <a:extLst>
              <a:ext uri="{FF2B5EF4-FFF2-40B4-BE49-F238E27FC236}">
                <a16:creationId xmlns:a16="http://schemas.microsoft.com/office/drawing/2014/main" id="{76336105-6F7C-4641-81B2-D2AC347C1244}"/>
              </a:ext>
            </a:extLst>
          </p:cNvPr>
          <p:cNvSpPr/>
          <p:nvPr/>
        </p:nvSpPr>
        <p:spPr>
          <a:xfrm>
            <a:off x="7581417" y="4747628"/>
            <a:ext cx="3681352" cy="1090719"/>
          </a:xfrm>
          <a:prstGeom prst="rect">
            <a:avLst/>
          </a:prstGeom>
        </p:spPr>
        <p:txBody>
          <a:bodyPr wrap="square">
            <a:noAutofit/>
          </a:bodyPr>
          <a:lstStyle/>
          <a:p>
            <a:pPr marL="285750" indent="-285750">
              <a:lnSpc>
                <a:spcPct val="130000"/>
              </a:lnSpc>
              <a:buFont typeface="Arial" panose="020B0604020202020204" pitchFamily="34" charset="0"/>
              <a:buChar char="•"/>
            </a:pPr>
            <a:r>
              <a:rPr lang="zh-CN" altLang="en-US" dirty="0"/>
              <a:t>对部分破损严重的人行道进行养护重修</a:t>
            </a:r>
            <a:endParaRPr lang="en-US" altLang="zh-CN" dirty="0"/>
          </a:p>
          <a:p>
            <a:pPr marL="285750" indent="-285750">
              <a:lnSpc>
                <a:spcPct val="130000"/>
              </a:lnSpc>
              <a:buFont typeface="Arial" panose="020B0604020202020204" pitchFamily="34" charset="0"/>
              <a:buChar char="•"/>
            </a:pPr>
            <a:r>
              <a:rPr lang="zh-CN" altLang="en-US" dirty="0"/>
              <a:t>要注意盲道砖的翻新工作</a:t>
            </a:r>
          </a:p>
        </p:txBody>
      </p:sp>
      <p:sp>
        <p:nvSpPr>
          <p:cNvPr id="13" name="íSlîḋè">
            <a:extLst>
              <a:ext uri="{FF2B5EF4-FFF2-40B4-BE49-F238E27FC236}">
                <a16:creationId xmlns:a16="http://schemas.microsoft.com/office/drawing/2014/main" id="{4CCCDAE6-E0A1-43AF-8406-D200B5F45D01}"/>
              </a:ext>
            </a:extLst>
          </p:cNvPr>
          <p:cNvSpPr/>
          <p:nvPr/>
        </p:nvSpPr>
        <p:spPr>
          <a:xfrm>
            <a:off x="7471390" y="4397902"/>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建议方案</a:t>
            </a:r>
          </a:p>
        </p:txBody>
      </p:sp>
      <p:sp>
        <p:nvSpPr>
          <p:cNvPr id="5" name="TextBox 4"/>
          <p:cNvSpPr txBox="1"/>
          <p:nvPr/>
        </p:nvSpPr>
        <p:spPr>
          <a:xfrm>
            <a:off x="7581417" y="2314937"/>
            <a:ext cx="3345083" cy="646331"/>
          </a:xfrm>
          <a:prstGeom prst="rect">
            <a:avLst/>
          </a:prstGeom>
          <a:noFill/>
        </p:spPr>
        <p:txBody>
          <a:bodyPr wrap="square" rtlCol="0">
            <a:spAutoFit/>
          </a:bodyPr>
          <a:lstStyle/>
          <a:p>
            <a:r>
              <a:rPr lang="zh-CN" altLang="en-US" dirty="0"/>
              <a:t>校园内部分人行道有沉陷、盲道砖破损等状况</a:t>
            </a:r>
          </a:p>
        </p:txBody>
      </p:sp>
      <p:pic>
        <p:nvPicPr>
          <p:cNvPr id="3074" name="Picture 2" descr="E:\☆研一课程\研一下\季彦婕 交通规划理论与实践\期末大作业\IMG_12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587"/>
          <a:stretch/>
        </p:blipFill>
        <p:spPr bwMode="auto">
          <a:xfrm>
            <a:off x="1063340" y="2144769"/>
            <a:ext cx="2511215" cy="292684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研一课程\研一下\季彦婕 交通规划理论与实践\期末大作业\IMG_126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1866" y="1222017"/>
            <a:ext cx="3181565" cy="23861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研一课程\研一下\季彦婕 交通规划理论与实践\期末大作业\IMG_126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1866" y="3727735"/>
            <a:ext cx="3208487" cy="240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611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en-US" altLang="zh-CN" dirty="0"/>
              <a:t>6.4 </a:t>
            </a:r>
            <a:r>
              <a:rPr lang="zh-CN" altLang="en-US" dirty="0"/>
              <a:t>存在的问题及改进建议</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48</a:t>
            </a:fld>
            <a:endParaRPr lang="zh-CN" altLang="en-US"/>
          </a:p>
        </p:txBody>
      </p:sp>
      <p:sp>
        <p:nvSpPr>
          <p:cNvPr id="16" name="ïŝḻîḓé">
            <a:extLst>
              <a:ext uri="{FF2B5EF4-FFF2-40B4-BE49-F238E27FC236}">
                <a16:creationId xmlns:a16="http://schemas.microsoft.com/office/drawing/2014/main" id="{5E677C5F-6325-4929-8F3E-52879C8575AC}"/>
              </a:ext>
            </a:extLst>
          </p:cNvPr>
          <p:cNvSpPr/>
          <p:nvPr/>
        </p:nvSpPr>
        <p:spPr>
          <a:xfrm>
            <a:off x="7471390" y="2165805"/>
            <a:ext cx="3681352" cy="498598"/>
          </a:xfrm>
          <a:prstGeom prst="rect">
            <a:avLst/>
          </a:prstGeom>
        </p:spPr>
        <p:txBody>
          <a:bodyPr wrap="square">
            <a:normAutofit/>
          </a:bodyPr>
          <a:lstStyle/>
          <a:p>
            <a:pPr>
              <a:lnSpc>
                <a:spcPct val="120000"/>
              </a:lnSpc>
            </a:pPr>
            <a:endParaRPr lang="zh-CN" altLang="en-US" sz="1100" dirty="0"/>
          </a:p>
        </p:txBody>
      </p:sp>
      <p:sp>
        <p:nvSpPr>
          <p:cNvPr id="17" name="íṡļiďè">
            <a:extLst>
              <a:ext uri="{FF2B5EF4-FFF2-40B4-BE49-F238E27FC236}">
                <a16:creationId xmlns:a16="http://schemas.microsoft.com/office/drawing/2014/main" id="{1C0E12E9-D613-4421-B409-0FDDA012A8E3}"/>
              </a:ext>
            </a:extLst>
          </p:cNvPr>
          <p:cNvSpPr/>
          <p:nvPr/>
        </p:nvSpPr>
        <p:spPr>
          <a:xfrm>
            <a:off x="7471390" y="1820785"/>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存在的问题</a:t>
            </a:r>
          </a:p>
        </p:txBody>
      </p:sp>
      <p:sp>
        <p:nvSpPr>
          <p:cNvPr id="12" name="îşľïḍé">
            <a:extLst>
              <a:ext uri="{FF2B5EF4-FFF2-40B4-BE49-F238E27FC236}">
                <a16:creationId xmlns:a16="http://schemas.microsoft.com/office/drawing/2014/main" id="{76336105-6F7C-4641-81B2-D2AC347C1244}"/>
              </a:ext>
            </a:extLst>
          </p:cNvPr>
          <p:cNvSpPr/>
          <p:nvPr/>
        </p:nvSpPr>
        <p:spPr>
          <a:xfrm>
            <a:off x="7581417" y="4747628"/>
            <a:ext cx="3681352" cy="1090719"/>
          </a:xfrm>
          <a:prstGeom prst="rect">
            <a:avLst/>
          </a:prstGeom>
        </p:spPr>
        <p:txBody>
          <a:bodyPr wrap="square">
            <a:noAutofit/>
          </a:bodyPr>
          <a:lstStyle/>
          <a:p>
            <a:pPr>
              <a:lnSpc>
                <a:spcPct val="130000"/>
              </a:lnSpc>
            </a:pPr>
            <a:r>
              <a:rPr lang="zh-CN" altLang="en-US" dirty="0"/>
              <a:t>人行道缘石坡道可以改进为三角坡的形式，利于行人安全、舒适地通行</a:t>
            </a:r>
          </a:p>
        </p:txBody>
      </p:sp>
      <p:sp>
        <p:nvSpPr>
          <p:cNvPr id="13" name="íSlîḋè">
            <a:extLst>
              <a:ext uri="{FF2B5EF4-FFF2-40B4-BE49-F238E27FC236}">
                <a16:creationId xmlns:a16="http://schemas.microsoft.com/office/drawing/2014/main" id="{4CCCDAE6-E0A1-43AF-8406-D200B5F45D01}"/>
              </a:ext>
            </a:extLst>
          </p:cNvPr>
          <p:cNvSpPr/>
          <p:nvPr/>
        </p:nvSpPr>
        <p:spPr>
          <a:xfrm>
            <a:off x="7471390" y="4397902"/>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建议方案</a:t>
            </a:r>
          </a:p>
        </p:txBody>
      </p:sp>
      <p:pic>
        <p:nvPicPr>
          <p:cNvPr id="2050" name="Picture 2" descr="E:\☆研一课程\研一下\季彦婕 交通规划理论与实践\期末大作业\IMG_124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922" y="1729714"/>
            <a:ext cx="2754563" cy="206592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研一课程\研一下\季彦婕 交通规划理论与实践\期末大作业\IMG_124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3096" y="1745416"/>
            <a:ext cx="2755200" cy="2066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研一课程\研一下\季彦婕 交通规划理论与实践\期末大作业\IMG_125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6583" y="3938635"/>
            <a:ext cx="2825049" cy="211878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zh\Desktop\IMG_1210.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6922" y="3937022"/>
            <a:ext cx="2754000" cy="212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581417" y="2314937"/>
            <a:ext cx="3345083" cy="1200329"/>
          </a:xfrm>
          <a:prstGeom prst="rect">
            <a:avLst/>
          </a:prstGeom>
          <a:noFill/>
        </p:spPr>
        <p:txBody>
          <a:bodyPr wrap="square" rtlCol="0">
            <a:spAutoFit/>
          </a:bodyPr>
          <a:lstStyle/>
          <a:p>
            <a:r>
              <a:rPr lang="zh-CN" altLang="en-US" dirty="0"/>
              <a:t>校园内部分人行道缘石坡道设计不合理，没有考虑无障碍设计，行人通过过街斑马线时会有不适感</a:t>
            </a:r>
          </a:p>
        </p:txBody>
      </p:sp>
    </p:spTree>
    <p:extLst>
      <p:ext uri="{BB962C8B-B14F-4D97-AF65-F5344CB8AC3E}">
        <p14:creationId xmlns:p14="http://schemas.microsoft.com/office/powerpoint/2010/main" val="2258410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en-US" altLang="zh-CN" dirty="0"/>
              <a:t>6.4 </a:t>
            </a:r>
            <a:r>
              <a:rPr lang="zh-CN" altLang="en-US" dirty="0"/>
              <a:t>存在的问题及改进建议</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49</a:t>
            </a:fld>
            <a:endParaRPr lang="zh-CN" altLang="en-US"/>
          </a:p>
        </p:txBody>
      </p:sp>
      <p:sp>
        <p:nvSpPr>
          <p:cNvPr id="16" name="ïŝḻîḓé">
            <a:extLst>
              <a:ext uri="{FF2B5EF4-FFF2-40B4-BE49-F238E27FC236}">
                <a16:creationId xmlns:a16="http://schemas.microsoft.com/office/drawing/2014/main" id="{5E677C5F-6325-4929-8F3E-52879C8575AC}"/>
              </a:ext>
            </a:extLst>
          </p:cNvPr>
          <p:cNvSpPr/>
          <p:nvPr/>
        </p:nvSpPr>
        <p:spPr>
          <a:xfrm>
            <a:off x="7471390" y="2165805"/>
            <a:ext cx="3681352" cy="498598"/>
          </a:xfrm>
          <a:prstGeom prst="rect">
            <a:avLst/>
          </a:prstGeom>
        </p:spPr>
        <p:txBody>
          <a:bodyPr wrap="square">
            <a:normAutofit/>
          </a:bodyPr>
          <a:lstStyle/>
          <a:p>
            <a:pPr>
              <a:lnSpc>
                <a:spcPct val="120000"/>
              </a:lnSpc>
            </a:pPr>
            <a:endParaRPr lang="zh-CN" altLang="en-US" sz="1100" dirty="0"/>
          </a:p>
        </p:txBody>
      </p:sp>
      <p:sp>
        <p:nvSpPr>
          <p:cNvPr id="17" name="íṡļiďè">
            <a:extLst>
              <a:ext uri="{FF2B5EF4-FFF2-40B4-BE49-F238E27FC236}">
                <a16:creationId xmlns:a16="http://schemas.microsoft.com/office/drawing/2014/main" id="{1C0E12E9-D613-4421-B409-0FDDA012A8E3}"/>
              </a:ext>
            </a:extLst>
          </p:cNvPr>
          <p:cNvSpPr/>
          <p:nvPr/>
        </p:nvSpPr>
        <p:spPr>
          <a:xfrm>
            <a:off x="7471390" y="1820785"/>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存在的问题</a:t>
            </a:r>
          </a:p>
        </p:txBody>
      </p:sp>
      <p:sp>
        <p:nvSpPr>
          <p:cNvPr id="12" name="îşľïḍé">
            <a:extLst>
              <a:ext uri="{FF2B5EF4-FFF2-40B4-BE49-F238E27FC236}">
                <a16:creationId xmlns:a16="http://schemas.microsoft.com/office/drawing/2014/main" id="{76336105-6F7C-4641-81B2-D2AC347C1244}"/>
              </a:ext>
            </a:extLst>
          </p:cNvPr>
          <p:cNvSpPr/>
          <p:nvPr/>
        </p:nvSpPr>
        <p:spPr>
          <a:xfrm>
            <a:off x="7581417" y="4747628"/>
            <a:ext cx="3681352" cy="1090719"/>
          </a:xfrm>
          <a:prstGeom prst="rect">
            <a:avLst/>
          </a:prstGeom>
        </p:spPr>
        <p:txBody>
          <a:bodyPr wrap="square">
            <a:noAutofit/>
          </a:bodyPr>
          <a:lstStyle/>
          <a:p>
            <a:pPr>
              <a:lnSpc>
                <a:spcPct val="130000"/>
              </a:lnSpc>
            </a:pPr>
            <a:r>
              <a:rPr lang="zh-CN" altLang="en-US" dirty="0"/>
              <a:t>注意内部道路与周边的绿化相协调，体现出这些道路的景观特点，从而有效地吸引更多师生前来游玩</a:t>
            </a:r>
          </a:p>
        </p:txBody>
      </p:sp>
      <p:sp>
        <p:nvSpPr>
          <p:cNvPr id="13" name="íSlîḋè">
            <a:extLst>
              <a:ext uri="{FF2B5EF4-FFF2-40B4-BE49-F238E27FC236}">
                <a16:creationId xmlns:a16="http://schemas.microsoft.com/office/drawing/2014/main" id="{4CCCDAE6-E0A1-43AF-8406-D200B5F45D01}"/>
              </a:ext>
            </a:extLst>
          </p:cNvPr>
          <p:cNvSpPr/>
          <p:nvPr/>
        </p:nvSpPr>
        <p:spPr>
          <a:xfrm>
            <a:off x="7471390" y="4397902"/>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建议方案</a:t>
            </a:r>
          </a:p>
        </p:txBody>
      </p:sp>
      <p:sp>
        <p:nvSpPr>
          <p:cNvPr id="5" name="TextBox 4"/>
          <p:cNvSpPr txBox="1"/>
          <p:nvPr/>
        </p:nvSpPr>
        <p:spPr>
          <a:xfrm>
            <a:off x="7581417" y="2314937"/>
            <a:ext cx="3345083" cy="923330"/>
          </a:xfrm>
          <a:prstGeom prst="rect">
            <a:avLst/>
          </a:prstGeom>
          <a:noFill/>
        </p:spPr>
        <p:txBody>
          <a:bodyPr wrap="square" rtlCol="0">
            <a:spAutoFit/>
          </a:bodyPr>
          <a:lstStyle/>
          <a:p>
            <a:r>
              <a:rPr lang="zh-CN" altLang="en-US" dirty="0"/>
              <a:t>学校内部分公园及校友林内人行通道杂草丛生，很难吸引师生在其中憩息玩乐</a:t>
            </a:r>
          </a:p>
        </p:txBody>
      </p:sp>
      <p:pic>
        <p:nvPicPr>
          <p:cNvPr id="4098" name="Picture 2" descr="E:\☆研一课程\研一下\季彦婕 交通规划理论与实践\期末大作业\IMG_124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300" y="1522357"/>
            <a:ext cx="2776538" cy="240194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研一课程\研一下\季彦婕 交通规划理论与实践\期末大作业\IMG_1248.JPG"/>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0" y="1543843"/>
            <a:ext cx="2775600" cy="2401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研一课程\研一下\季彦婕 交通规划理论与实践\期末大作业\IMG_125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638" y="4153665"/>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研一课程\研一下\季彦婕 交通规划理论与实践\期末大作业\IMG_125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0" y="4153665"/>
            <a:ext cx="27813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51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3" name="图片 2">
            <a:extLst>
              <a:ext uri="{FF2B5EF4-FFF2-40B4-BE49-F238E27FC236}">
                <a16:creationId xmlns:a16="http://schemas.microsoft.com/office/drawing/2014/main" id="{ABC27095-0338-4BE6-9E82-440AC1435591}"/>
              </a:ext>
            </a:extLst>
          </p:cNvPr>
          <p:cNvPicPr>
            <a:picLocks noChangeAspect="1"/>
          </p:cNvPicPr>
          <p:nvPr/>
        </p:nvPicPr>
        <p:blipFill rotWithShape="1">
          <a:blip r:embed="rId3"/>
          <a:srcRect t="3159"/>
          <a:stretch/>
        </p:blipFill>
        <p:spPr>
          <a:xfrm>
            <a:off x="1732254" y="2503503"/>
            <a:ext cx="9109339" cy="2863744"/>
          </a:xfrm>
          <a:prstGeom prst="rect">
            <a:avLst/>
          </a:prstGeom>
        </p:spPr>
      </p:pic>
      <p:sp>
        <p:nvSpPr>
          <p:cNvPr id="6" name="标题 1">
            <a:extLst>
              <a:ext uri="{FF2B5EF4-FFF2-40B4-BE49-F238E27FC236}">
                <a16:creationId xmlns:a16="http://schemas.microsoft.com/office/drawing/2014/main" id="{459AE186-0B50-4604-82BE-BD427A52CBEB}"/>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1:</a:t>
            </a:r>
            <a:r>
              <a:rPr lang="zh-CN" altLang="en-US">
                <a:latin typeface="+mj-ea"/>
              </a:rPr>
              <a:t>现状分析及规划理念</a:t>
            </a:r>
            <a:endParaRPr lang="zh-CN" altLang="en-US" dirty="0">
              <a:latin typeface="+mj-ea"/>
            </a:endParaRPr>
          </a:p>
        </p:txBody>
      </p:sp>
      <p:sp>
        <p:nvSpPr>
          <p:cNvPr id="7" name="文本框 6">
            <a:extLst>
              <a:ext uri="{FF2B5EF4-FFF2-40B4-BE49-F238E27FC236}">
                <a16:creationId xmlns:a16="http://schemas.microsoft.com/office/drawing/2014/main" id="{986C55B7-7F7B-45D3-880A-D21563A81297}"/>
              </a:ext>
            </a:extLst>
          </p:cNvPr>
          <p:cNvSpPr txBox="1"/>
          <p:nvPr/>
        </p:nvSpPr>
        <p:spPr>
          <a:xfrm>
            <a:off x="669923" y="1124712"/>
            <a:ext cx="3910466" cy="461665"/>
          </a:xfrm>
          <a:prstGeom prst="rect">
            <a:avLst/>
          </a:prstGeom>
          <a:noFill/>
          <a:ln w="28575">
            <a:solidFill>
              <a:srgbClr val="FF0000"/>
            </a:solidFill>
          </a:ln>
        </p:spPr>
        <p:txBody>
          <a:bodyPr wrap="square" rtlCol="0">
            <a:spAutoFit/>
          </a:bodyPr>
          <a:lstStyle/>
          <a:p>
            <a:r>
              <a:rPr lang="zh-CN" altLang="en-US" sz="2400" b="1">
                <a:latin typeface="+mj-ea"/>
                <a:ea typeface="+mj-ea"/>
              </a:rPr>
              <a:t>校园交通与城市交通的关系</a:t>
            </a:r>
          </a:p>
        </p:txBody>
      </p:sp>
    </p:spTree>
    <p:extLst>
      <p:ext uri="{BB962C8B-B14F-4D97-AF65-F5344CB8AC3E}">
        <p14:creationId xmlns:p14="http://schemas.microsoft.com/office/powerpoint/2010/main" val="3292180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2114-6F92-477D-AE19-D69B33860D08}"/>
              </a:ext>
            </a:extLst>
          </p:cNvPr>
          <p:cNvSpPr>
            <a:spLocks noGrp="1"/>
          </p:cNvSpPr>
          <p:nvPr>
            <p:ph type="title"/>
          </p:nvPr>
        </p:nvSpPr>
        <p:spPr/>
        <p:txBody>
          <a:bodyPr/>
          <a:lstStyle/>
          <a:p>
            <a:r>
              <a:rPr lang="en-US" altLang="zh-CN" dirty="0"/>
              <a:t>6.4 </a:t>
            </a:r>
            <a:r>
              <a:rPr lang="zh-CN" altLang="en-US" dirty="0"/>
              <a:t>存在的问题及改进建议</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a:xfrm>
            <a:off x="8610599" y="6049963"/>
            <a:ext cx="2909888" cy="206381"/>
          </a:xfrm>
        </p:spPr>
        <p:txBody>
          <a:bodyPr/>
          <a:lstStyle/>
          <a:p>
            <a:fld id="{5DD3DB80-B894-403A-B48E-6FDC1A72010E}" type="slidenum">
              <a:rPr lang="zh-CN" altLang="en-US" smtClean="0"/>
              <a:pPr/>
              <a:t>50</a:t>
            </a:fld>
            <a:endParaRPr lang="zh-CN" altLang="en-US"/>
          </a:p>
        </p:txBody>
      </p:sp>
      <p:sp>
        <p:nvSpPr>
          <p:cNvPr id="16" name="ïŝḻîḓé">
            <a:extLst>
              <a:ext uri="{FF2B5EF4-FFF2-40B4-BE49-F238E27FC236}">
                <a16:creationId xmlns:a16="http://schemas.microsoft.com/office/drawing/2014/main" id="{5E677C5F-6325-4929-8F3E-52879C8575AC}"/>
              </a:ext>
            </a:extLst>
          </p:cNvPr>
          <p:cNvSpPr/>
          <p:nvPr/>
        </p:nvSpPr>
        <p:spPr>
          <a:xfrm>
            <a:off x="7471390" y="2165805"/>
            <a:ext cx="3681352" cy="498598"/>
          </a:xfrm>
          <a:prstGeom prst="rect">
            <a:avLst/>
          </a:prstGeom>
        </p:spPr>
        <p:txBody>
          <a:bodyPr wrap="square">
            <a:normAutofit/>
          </a:bodyPr>
          <a:lstStyle/>
          <a:p>
            <a:pPr>
              <a:lnSpc>
                <a:spcPct val="120000"/>
              </a:lnSpc>
            </a:pPr>
            <a:endParaRPr lang="zh-CN" altLang="en-US" sz="1100" dirty="0"/>
          </a:p>
        </p:txBody>
      </p:sp>
      <p:sp>
        <p:nvSpPr>
          <p:cNvPr id="17" name="íṡļiďè">
            <a:extLst>
              <a:ext uri="{FF2B5EF4-FFF2-40B4-BE49-F238E27FC236}">
                <a16:creationId xmlns:a16="http://schemas.microsoft.com/office/drawing/2014/main" id="{1C0E12E9-D613-4421-B409-0FDDA012A8E3}"/>
              </a:ext>
            </a:extLst>
          </p:cNvPr>
          <p:cNvSpPr/>
          <p:nvPr/>
        </p:nvSpPr>
        <p:spPr>
          <a:xfrm>
            <a:off x="7471389" y="1119297"/>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存在的问题</a:t>
            </a:r>
          </a:p>
        </p:txBody>
      </p:sp>
      <p:sp>
        <p:nvSpPr>
          <p:cNvPr id="12" name="îşľïḍé">
            <a:extLst>
              <a:ext uri="{FF2B5EF4-FFF2-40B4-BE49-F238E27FC236}">
                <a16:creationId xmlns:a16="http://schemas.microsoft.com/office/drawing/2014/main" id="{76336105-6F7C-4641-81B2-D2AC347C1244}"/>
              </a:ext>
            </a:extLst>
          </p:cNvPr>
          <p:cNvSpPr/>
          <p:nvPr/>
        </p:nvSpPr>
        <p:spPr>
          <a:xfrm>
            <a:off x="7657617" y="4684128"/>
            <a:ext cx="3681352" cy="2173872"/>
          </a:xfrm>
          <a:prstGeom prst="rect">
            <a:avLst/>
          </a:prstGeom>
        </p:spPr>
        <p:txBody>
          <a:bodyPr wrap="square">
            <a:noAutofit/>
          </a:bodyPr>
          <a:lstStyle/>
          <a:p>
            <a:pPr marL="285750" indent="-285750">
              <a:lnSpc>
                <a:spcPts val="2200"/>
              </a:lnSpc>
              <a:buFont typeface="Arial" panose="020B0604020202020204" pitchFamily="34" charset="0"/>
              <a:buChar char="•"/>
            </a:pPr>
            <a:r>
              <a:rPr lang="zh-CN" altLang="en-US" sz="1600" dirty="0"/>
              <a:t>可设置行人及非机动车共板</a:t>
            </a:r>
            <a:endParaRPr lang="en-US" altLang="zh-CN" sz="1600" dirty="0"/>
          </a:p>
          <a:p>
            <a:pPr marL="285750" indent="-285750">
              <a:lnSpc>
                <a:spcPts val="2200"/>
              </a:lnSpc>
              <a:buFont typeface="Arial" panose="020B0604020202020204" pitchFamily="34" charset="0"/>
              <a:buChar char="•"/>
            </a:pPr>
            <a:r>
              <a:rPr lang="zh-CN" altLang="en-US" sz="1600" dirty="0"/>
              <a:t>可尝试改进图二中的路面铺装</a:t>
            </a:r>
            <a:endParaRPr lang="en-US" altLang="zh-CN" sz="1600" dirty="0"/>
          </a:p>
          <a:p>
            <a:pPr marL="285750" indent="-285750">
              <a:lnSpc>
                <a:spcPts val="2200"/>
              </a:lnSpc>
              <a:buFont typeface="Arial" panose="020B0604020202020204" pitchFamily="34" charset="0"/>
              <a:buChar char="•"/>
            </a:pPr>
            <a:r>
              <a:rPr lang="zh-CN" altLang="en-US" sz="1600" dirty="0"/>
              <a:t>针对上下课高峰期行人密度较大区域，建议设置机非护栏，并加强监管，杜绝逆行及侵占机动车道的行为</a:t>
            </a:r>
          </a:p>
        </p:txBody>
      </p:sp>
      <p:sp>
        <p:nvSpPr>
          <p:cNvPr id="13" name="íSlîḋè">
            <a:extLst>
              <a:ext uri="{FF2B5EF4-FFF2-40B4-BE49-F238E27FC236}">
                <a16:creationId xmlns:a16="http://schemas.microsoft.com/office/drawing/2014/main" id="{4CCCDAE6-E0A1-43AF-8406-D200B5F45D01}"/>
              </a:ext>
            </a:extLst>
          </p:cNvPr>
          <p:cNvSpPr/>
          <p:nvPr/>
        </p:nvSpPr>
        <p:spPr>
          <a:xfrm>
            <a:off x="7547590" y="4334402"/>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rPr>
              <a:t>建议方案</a:t>
            </a:r>
          </a:p>
        </p:txBody>
      </p:sp>
      <p:sp>
        <p:nvSpPr>
          <p:cNvPr id="5" name="TextBox 4"/>
          <p:cNvSpPr txBox="1"/>
          <p:nvPr/>
        </p:nvSpPr>
        <p:spPr>
          <a:xfrm>
            <a:off x="7581417" y="1517504"/>
            <a:ext cx="3345083" cy="2327240"/>
          </a:xfrm>
          <a:prstGeom prst="rect">
            <a:avLst/>
          </a:prstGeom>
          <a:noFill/>
        </p:spPr>
        <p:txBody>
          <a:bodyPr wrap="square" rtlCol="0">
            <a:spAutoFit/>
          </a:bodyPr>
          <a:lstStyle/>
          <a:p>
            <a:pPr marL="285750" indent="-285750">
              <a:lnSpc>
                <a:spcPts val="2200"/>
              </a:lnSpc>
              <a:buFont typeface="Arial" panose="020B0604020202020204" pitchFamily="34" charset="0"/>
              <a:buChar char="•"/>
            </a:pPr>
            <a:r>
              <a:rPr lang="zh-CN" altLang="en-US" sz="1600" dirty="0"/>
              <a:t>图一为机非混合车道，并没有专门的非机动车道</a:t>
            </a:r>
            <a:endParaRPr lang="en-US" altLang="zh-CN" sz="1600" dirty="0"/>
          </a:p>
          <a:p>
            <a:pPr marL="285750" indent="-285750">
              <a:lnSpc>
                <a:spcPts val="2200"/>
              </a:lnSpc>
              <a:buFont typeface="Arial" panose="020B0604020202020204" pitchFamily="34" charset="0"/>
              <a:buChar char="•"/>
            </a:pPr>
            <a:r>
              <a:rPr lang="zh-CN" altLang="en-US" sz="1600" dirty="0"/>
              <a:t>图二处禁止机动车通行，但却使用了舒布洛克砖及大理石铺装，不利于非机动舒适通行</a:t>
            </a:r>
            <a:endParaRPr lang="en-US" altLang="zh-CN" sz="1600" dirty="0"/>
          </a:p>
          <a:p>
            <a:pPr marL="285750" indent="-285750">
              <a:lnSpc>
                <a:spcPts val="2200"/>
              </a:lnSpc>
              <a:buFont typeface="Arial" panose="020B0604020202020204" pitchFamily="34" charset="0"/>
              <a:buChar char="•"/>
            </a:pPr>
            <a:r>
              <a:rPr lang="zh-CN" altLang="en-US" sz="1600" dirty="0"/>
              <a:t>图三、四道路过窄，上下课高峰期经常有学生逆行，甚至有较严重的行人占用机非车道的现象</a:t>
            </a:r>
          </a:p>
        </p:txBody>
      </p:sp>
      <p:pic>
        <p:nvPicPr>
          <p:cNvPr id="1026" name="Picture 2" descr="E:\☆研一课程\研一下\季彦婕 交通规划理论与实践\期末大作业\IMG_12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800" y="1204577"/>
            <a:ext cx="3149600" cy="251678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研一课程\研一下\季彦婕 交通规划理论与实践\期末大作业\IMG_126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800" y="3873272"/>
            <a:ext cx="3149600" cy="25167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研一课程\研一下\季彦婕 交通规划理论与实践\期末大作业\IMG_125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2609" y="1221702"/>
            <a:ext cx="3070991" cy="248705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E:\☆研一课程\研一下\季彦婕 交通规划理论与实践\期末大作业\IMG_1262.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43772" y="3873272"/>
            <a:ext cx="3069828"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2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4" name="图片 3">
            <a:extLst>
              <a:ext uri="{FF2B5EF4-FFF2-40B4-BE49-F238E27FC236}">
                <a16:creationId xmlns:a16="http://schemas.microsoft.com/office/drawing/2014/main" id="{00D4D918-ACAD-49C7-A98A-A2C02661F78B}"/>
              </a:ext>
            </a:extLst>
          </p:cNvPr>
          <p:cNvPicPr>
            <a:picLocks noChangeAspect="1"/>
          </p:cNvPicPr>
          <p:nvPr/>
        </p:nvPicPr>
        <p:blipFill>
          <a:blip r:embed="rId3"/>
          <a:stretch>
            <a:fillRect/>
          </a:stretch>
        </p:blipFill>
        <p:spPr>
          <a:xfrm>
            <a:off x="578158" y="2231554"/>
            <a:ext cx="7204780" cy="2686675"/>
          </a:xfrm>
          <a:prstGeom prst="rect">
            <a:avLst/>
          </a:prstGeom>
        </p:spPr>
      </p:pic>
      <p:grpSp>
        <p:nvGrpSpPr>
          <p:cNvPr id="13" name="组合 12">
            <a:extLst>
              <a:ext uri="{FF2B5EF4-FFF2-40B4-BE49-F238E27FC236}">
                <a16:creationId xmlns:a16="http://schemas.microsoft.com/office/drawing/2014/main" id="{DC6F4EEB-4DB0-41C0-A7C6-62215C8E622C}"/>
              </a:ext>
            </a:extLst>
          </p:cNvPr>
          <p:cNvGrpSpPr/>
          <p:nvPr/>
        </p:nvGrpSpPr>
        <p:grpSpPr>
          <a:xfrm>
            <a:off x="8937034" y="2430587"/>
            <a:ext cx="1677880" cy="2856762"/>
            <a:chOff x="8877670" y="1873188"/>
            <a:chExt cx="1677880" cy="2856762"/>
          </a:xfrm>
        </p:grpSpPr>
        <p:sp>
          <p:nvSpPr>
            <p:cNvPr id="6" name="矩形 5">
              <a:extLst>
                <a:ext uri="{FF2B5EF4-FFF2-40B4-BE49-F238E27FC236}">
                  <a16:creationId xmlns:a16="http://schemas.microsoft.com/office/drawing/2014/main" id="{7D35EFC3-5B83-4530-A04D-CD20364394BF}"/>
                </a:ext>
              </a:extLst>
            </p:cNvPr>
            <p:cNvSpPr/>
            <p:nvPr/>
          </p:nvSpPr>
          <p:spPr>
            <a:xfrm>
              <a:off x="9481352" y="4378811"/>
              <a:ext cx="368332" cy="351139"/>
            </a:xfrm>
            <a:prstGeom prst="rect">
              <a:avLst/>
            </a:prstGeom>
            <a:solidFill>
              <a:srgbClr val="A3C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5D03375B-AD0C-4F1C-8617-7547019F4B7D}"/>
                </a:ext>
              </a:extLst>
            </p:cNvPr>
            <p:cNvGrpSpPr/>
            <p:nvPr/>
          </p:nvGrpSpPr>
          <p:grpSpPr>
            <a:xfrm>
              <a:off x="8877670" y="1873188"/>
              <a:ext cx="1677880" cy="2359765"/>
              <a:chOff x="8877670" y="1873188"/>
              <a:chExt cx="1677880" cy="2359765"/>
            </a:xfrm>
          </p:grpSpPr>
          <p:sp>
            <p:nvSpPr>
              <p:cNvPr id="5" name="矩形 4">
                <a:extLst>
                  <a:ext uri="{FF2B5EF4-FFF2-40B4-BE49-F238E27FC236}">
                    <a16:creationId xmlns:a16="http://schemas.microsoft.com/office/drawing/2014/main" id="{C923BA0E-C2A5-4BB2-AA98-1D4867140ABA}"/>
                  </a:ext>
                </a:extLst>
              </p:cNvPr>
              <p:cNvSpPr/>
              <p:nvPr/>
            </p:nvSpPr>
            <p:spPr>
              <a:xfrm>
                <a:off x="8877670" y="1873188"/>
                <a:ext cx="1677880" cy="1555812"/>
              </a:xfrm>
              <a:prstGeom prst="rect">
                <a:avLst/>
              </a:prstGeom>
              <a:solidFill>
                <a:srgbClr val="4D89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706DE001-BB1D-4CE0-AAE6-37A297C2D676}"/>
                  </a:ext>
                </a:extLst>
              </p:cNvPr>
              <p:cNvCxnSpPr>
                <a:cxnSpLocks/>
              </p:cNvCxnSpPr>
              <p:nvPr/>
            </p:nvCxnSpPr>
            <p:spPr>
              <a:xfrm>
                <a:off x="9548133" y="3626261"/>
                <a:ext cx="0" cy="606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E5C9090-6FE9-45C7-A144-F856EA9248CD}"/>
                  </a:ext>
                </a:extLst>
              </p:cNvPr>
              <p:cNvCxnSpPr>
                <a:cxnSpLocks/>
              </p:cNvCxnSpPr>
              <p:nvPr/>
            </p:nvCxnSpPr>
            <p:spPr>
              <a:xfrm flipV="1">
                <a:off x="9782727" y="3626261"/>
                <a:ext cx="0" cy="606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4" name="标题 1">
            <a:extLst>
              <a:ext uri="{FF2B5EF4-FFF2-40B4-BE49-F238E27FC236}">
                <a16:creationId xmlns:a16="http://schemas.microsoft.com/office/drawing/2014/main" id="{85AE9DD4-1FDB-4DE9-A92F-15192E4CA485}"/>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1:</a:t>
            </a:r>
            <a:r>
              <a:rPr lang="zh-CN" altLang="en-US">
                <a:latin typeface="+mj-ea"/>
              </a:rPr>
              <a:t>现状分析及规划理念</a:t>
            </a:r>
            <a:endParaRPr lang="zh-CN" altLang="en-US" dirty="0">
              <a:latin typeface="+mj-ea"/>
            </a:endParaRPr>
          </a:p>
        </p:txBody>
      </p:sp>
      <p:sp>
        <p:nvSpPr>
          <p:cNvPr id="15" name="文本框 14">
            <a:extLst>
              <a:ext uri="{FF2B5EF4-FFF2-40B4-BE49-F238E27FC236}">
                <a16:creationId xmlns:a16="http://schemas.microsoft.com/office/drawing/2014/main" id="{229DF8E7-EB52-4C19-AD55-0E233EA30521}"/>
              </a:ext>
            </a:extLst>
          </p:cNvPr>
          <p:cNvSpPr txBox="1"/>
          <p:nvPr/>
        </p:nvSpPr>
        <p:spPr>
          <a:xfrm>
            <a:off x="669923" y="1124712"/>
            <a:ext cx="2660506" cy="461665"/>
          </a:xfrm>
          <a:prstGeom prst="rect">
            <a:avLst/>
          </a:prstGeom>
          <a:noFill/>
          <a:ln w="28575">
            <a:solidFill>
              <a:srgbClr val="FF0000"/>
            </a:solidFill>
          </a:ln>
        </p:spPr>
        <p:txBody>
          <a:bodyPr wrap="square" rtlCol="0">
            <a:spAutoFit/>
          </a:bodyPr>
          <a:lstStyle/>
          <a:p>
            <a:r>
              <a:rPr lang="zh-CN" altLang="en-US" sz="2400" b="1">
                <a:latin typeface="+mj-ea"/>
                <a:ea typeface="+mj-ea"/>
              </a:rPr>
              <a:t>校园与城市的关系</a:t>
            </a:r>
          </a:p>
        </p:txBody>
      </p:sp>
    </p:spTree>
    <p:extLst>
      <p:ext uri="{BB962C8B-B14F-4D97-AF65-F5344CB8AC3E}">
        <p14:creationId xmlns:p14="http://schemas.microsoft.com/office/powerpoint/2010/main" val="2710314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校园交通规划</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grpSp>
        <p:nvGrpSpPr>
          <p:cNvPr id="27" name="组合 26">
            <a:extLst>
              <a:ext uri="{FF2B5EF4-FFF2-40B4-BE49-F238E27FC236}">
                <a16:creationId xmlns:a16="http://schemas.microsoft.com/office/drawing/2014/main" id="{3FD84F49-67F8-4370-A50F-4427504694C8}"/>
              </a:ext>
            </a:extLst>
          </p:cNvPr>
          <p:cNvGrpSpPr/>
          <p:nvPr/>
        </p:nvGrpSpPr>
        <p:grpSpPr>
          <a:xfrm>
            <a:off x="3410424" y="2479189"/>
            <a:ext cx="6221951" cy="2589265"/>
            <a:chOff x="3524724" y="1826591"/>
            <a:chExt cx="6221951" cy="2589265"/>
          </a:xfrm>
        </p:grpSpPr>
        <p:grpSp>
          <p:nvGrpSpPr>
            <p:cNvPr id="15" name="组合 14">
              <a:extLst>
                <a:ext uri="{FF2B5EF4-FFF2-40B4-BE49-F238E27FC236}">
                  <a16:creationId xmlns:a16="http://schemas.microsoft.com/office/drawing/2014/main" id="{E697524A-07E6-4A49-89E5-B2227C700D9A}"/>
                </a:ext>
              </a:extLst>
            </p:cNvPr>
            <p:cNvGrpSpPr/>
            <p:nvPr/>
          </p:nvGrpSpPr>
          <p:grpSpPr>
            <a:xfrm>
              <a:off x="3524725" y="1826591"/>
              <a:ext cx="3769694" cy="584776"/>
              <a:chOff x="2641498" y="2002161"/>
              <a:chExt cx="3769694" cy="584776"/>
            </a:xfrm>
          </p:grpSpPr>
          <p:sp>
            <p:nvSpPr>
              <p:cNvPr id="7" name="文本框 6">
                <a:extLst>
                  <a:ext uri="{FF2B5EF4-FFF2-40B4-BE49-F238E27FC236}">
                    <a16:creationId xmlns:a16="http://schemas.microsoft.com/office/drawing/2014/main" id="{2ED7EBAA-E61C-4A3D-AD99-432610E565D3}"/>
                  </a:ext>
                </a:extLst>
              </p:cNvPr>
              <p:cNvSpPr txBox="1"/>
              <p:nvPr/>
            </p:nvSpPr>
            <p:spPr>
              <a:xfrm>
                <a:off x="2641498" y="2002162"/>
                <a:ext cx="2024021" cy="584775"/>
              </a:xfrm>
              <a:prstGeom prst="rect">
                <a:avLst/>
              </a:prstGeom>
              <a:noFill/>
              <a:ln>
                <a:solidFill>
                  <a:schemeClr val="tx1"/>
                </a:solidFill>
              </a:ln>
            </p:spPr>
            <p:txBody>
              <a:bodyPr wrap="square" rtlCol="0">
                <a:spAutoFit/>
              </a:bodyPr>
              <a:lstStyle/>
              <a:p>
                <a:r>
                  <a:rPr lang="zh-CN" altLang="en-US" sz="3200" dirty="0">
                    <a:latin typeface="+mj-ea"/>
                    <a:ea typeface="+mj-ea"/>
                  </a:rPr>
                  <a:t>有问题吗？</a:t>
                </a:r>
              </a:p>
            </p:txBody>
          </p:sp>
          <p:sp>
            <p:nvSpPr>
              <p:cNvPr id="14" name="文本框 13">
                <a:extLst>
                  <a:ext uri="{FF2B5EF4-FFF2-40B4-BE49-F238E27FC236}">
                    <a16:creationId xmlns:a16="http://schemas.microsoft.com/office/drawing/2014/main" id="{2959D5D6-88F4-4FF0-B38C-52A09F846268}"/>
                  </a:ext>
                </a:extLst>
              </p:cNvPr>
              <p:cNvSpPr txBox="1"/>
              <p:nvPr/>
            </p:nvSpPr>
            <p:spPr>
              <a:xfrm>
                <a:off x="5641008" y="2002161"/>
                <a:ext cx="770184" cy="584775"/>
              </a:xfrm>
              <a:prstGeom prst="rect">
                <a:avLst/>
              </a:prstGeom>
              <a:noFill/>
              <a:ln>
                <a:solidFill>
                  <a:schemeClr val="tx1"/>
                </a:solidFill>
              </a:ln>
            </p:spPr>
            <p:txBody>
              <a:bodyPr wrap="square" rtlCol="0">
                <a:spAutoFit/>
              </a:bodyPr>
              <a:lstStyle/>
              <a:p>
                <a:r>
                  <a:rPr lang="zh-CN" altLang="en-US" sz="3200" dirty="0">
                    <a:latin typeface="+mj-ea"/>
                    <a:ea typeface="+mj-ea"/>
                  </a:rPr>
                  <a:t>有！</a:t>
                </a:r>
              </a:p>
            </p:txBody>
          </p:sp>
          <p:cxnSp>
            <p:nvCxnSpPr>
              <p:cNvPr id="10" name="直接箭头连接符 9">
                <a:extLst>
                  <a:ext uri="{FF2B5EF4-FFF2-40B4-BE49-F238E27FC236}">
                    <a16:creationId xmlns:a16="http://schemas.microsoft.com/office/drawing/2014/main" id="{F39A682B-08C1-46B6-894F-95C83FC5F44F}"/>
                  </a:ext>
                </a:extLst>
              </p:cNvPr>
              <p:cNvCxnSpPr>
                <a:stCxn id="7" idx="3"/>
                <a:endCxn id="14" idx="1"/>
              </p:cNvCxnSpPr>
              <p:nvPr/>
            </p:nvCxnSpPr>
            <p:spPr>
              <a:xfrm flipV="1">
                <a:off x="4665519" y="2294549"/>
                <a:ext cx="9754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6F65C09-40FF-4C12-865D-9D98A322B07D}"/>
                </a:ext>
              </a:extLst>
            </p:cNvPr>
            <p:cNvGrpSpPr/>
            <p:nvPr/>
          </p:nvGrpSpPr>
          <p:grpSpPr>
            <a:xfrm>
              <a:off x="3524725" y="2844224"/>
              <a:ext cx="3814723" cy="584776"/>
              <a:chOff x="3524725" y="2844224"/>
              <a:chExt cx="3814723" cy="584776"/>
            </a:xfrm>
          </p:grpSpPr>
          <p:sp>
            <p:nvSpPr>
              <p:cNvPr id="19" name="文本框 18">
                <a:extLst>
                  <a:ext uri="{FF2B5EF4-FFF2-40B4-BE49-F238E27FC236}">
                    <a16:creationId xmlns:a16="http://schemas.microsoft.com/office/drawing/2014/main" id="{3A2D4436-7C72-4C20-811C-9B50A2DD61C8}"/>
                  </a:ext>
                </a:extLst>
              </p:cNvPr>
              <p:cNvSpPr txBox="1"/>
              <p:nvPr/>
            </p:nvSpPr>
            <p:spPr>
              <a:xfrm>
                <a:off x="5907709" y="2844224"/>
                <a:ext cx="1431739" cy="584775"/>
              </a:xfrm>
              <a:prstGeom prst="rect">
                <a:avLst/>
              </a:prstGeom>
              <a:noFill/>
              <a:ln>
                <a:solidFill>
                  <a:schemeClr val="tx1"/>
                </a:solidFill>
              </a:ln>
            </p:spPr>
            <p:txBody>
              <a:bodyPr wrap="square" rtlCol="0">
                <a:spAutoFit/>
              </a:bodyPr>
              <a:lstStyle/>
              <a:p>
                <a:r>
                  <a:rPr lang="zh-CN" altLang="en-US" sz="3200" dirty="0">
                    <a:latin typeface="+mj-ea"/>
                    <a:ea typeface="+mj-ea"/>
                  </a:rPr>
                  <a:t>有事故</a:t>
                </a:r>
              </a:p>
            </p:txBody>
          </p:sp>
          <p:grpSp>
            <p:nvGrpSpPr>
              <p:cNvPr id="17" name="组合 16">
                <a:extLst>
                  <a:ext uri="{FF2B5EF4-FFF2-40B4-BE49-F238E27FC236}">
                    <a16:creationId xmlns:a16="http://schemas.microsoft.com/office/drawing/2014/main" id="{79BDD2C8-F196-4C45-850F-3DB4AD05B372}"/>
                  </a:ext>
                </a:extLst>
              </p:cNvPr>
              <p:cNvGrpSpPr/>
              <p:nvPr/>
            </p:nvGrpSpPr>
            <p:grpSpPr>
              <a:xfrm>
                <a:off x="3524725" y="2844225"/>
                <a:ext cx="2205384" cy="584775"/>
                <a:chOff x="3524725" y="2844225"/>
                <a:chExt cx="2205384" cy="584775"/>
              </a:xfrm>
            </p:grpSpPr>
            <p:sp>
              <p:nvSpPr>
                <p:cNvPr id="18" name="文本框 17">
                  <a:extLst>
                    <a:ext uri="{FF2B5EF4-FFF2-40B4-BE49-F238E27FC236}">
                      <a16:creationId xmlns:a16="http://schemas.microsoft.com/office/drawing/2014/main" id="{49157A2F-2DE2-4E8C-B11A-B8D5F7D9A67B}"/>
                    </a:ext>
                  </a:extLst>
                </p:cNvPr>
                <p:cNvSpPr txBox="1"/>
                <p:nvPr/>
              </p:nvSpPr>
              <p:spPr>
                <a:xfrm>
                  <a:off x="3524725" y="2844225"/>
                  <a:ext cx="1431739" cy="584775"/>
                </a:xfrm>
                <a:prstGeom prst="rect">
                  <a:avLst/>
                </a:prstGeom>
                <a:noFill/>
                <a:ln>
                  <a:solidFill>
                    <a:schemeClr val="tx1"/>
                  </a:solidFill>
                </a:ln>
              </p:spPr>
              <p:txBody>
                <a:bodyPr wrap="square" rtlCol="0">
                  <a:spAutoFit/>
                </a:bodyPr>
                <a:lstStyle/>
                <a:p>
                  <a:r>
                    <a:rPr lang="zh-CN" altLang="en-US" sz="3200" dirty="0">
                      <a:latin typeface="+mj-ea"/>
                      <a:ea typeface="+mj-ea"/>
                    </a:rPr>
                    <a:t>有隐患</a:t>
                  </a:r>
                </a:p>
              </p:txBody>
            </p:sp>
            <p:sp>
              <p:nvSpPr>
                <p:cNvPr id="16" name="不等号 15">
                  <a:extLst>
                    <a:ext uri="{FF2B5EF4-FFF2-40B4-BE49-F238E27FC236}">
                      <a16:creationId xmlns:a16="http://schemas.microsoft.com/office/drawing/2014/main" id="{F058C045-C0A3-4CD8-93E2-82F56CB1F709}"/>
                    </a:ext>
                  </a:extLst>
                </p:cNvPr>
                <p:cNvSpPr/>
                <p:nvPr/>
              </p:nvSpPr>
              <p:spPr>
                <a:xfrm>
                  <a:off x="5158609" y="2952466"/>
                  <a:ext cx="571500" cy="384457"/>
                </a:xfrm>
                <a:prstGeom prst="mathNot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0" name="组合 19">
              <a:extLst>
                <a:ext uri="{FF2B5EF4-FFF2-40B4-BE49-F238E27FC236}">
                  <a16:creationId xmlns:a16="http://schemas.microsoft.com/office/drawing/2014/main" id="{4DBB9352-580C-4326-8784-DCD61698D3D0}"/>
                </a:ext>
              </a:extLst>
            </p:cNvPr>
            <p:cNvGrpSpPr/>
            <p:nvPr/>
          </p:nvGrpSpPr>
          <p:grpSpPr>
            <a:xfrm>
              <a:off x="3524724" y="3820291"/>
              <a:ext cx="6221951" cy="595565"/>
              <a:chOff x="3524724" y="3820291"/>
              <a:chExt cx="6221951" cy="595565"/>
            </a:xfrm>
          </p:grpSpPr>
          <p:sp>
            <p:nvSpPr>
              <p:cNvPr id="22" name="文本框 21">
                <a:extLst>
                  <a:ext uri="{FF2B5EF4-FFF2-40B4-BE49-F238E27FC236}">
                    <a16:creationId xmlns:a16="http://schemas.microsoft.com/office/drawing/2014/main" id="{02FE3239-BBD2-46FD-A39F-A1FDFB7D5C0F}"/>
                  </a:ext>
                </a:extLst>
              </p:cNvPr>
              <p:cNvSpPr txBox="1"/>
              <p:nvPr/>
            </p:nvSpPr>
            <p:spPr>
              <a:xfrm>
                <a:off x="3524724" y="3831081"/>
                <a:ext cx="1431739" cy="584775"/>
              </a:xfrm>
              <a:prstGeom prst="rect">
                <a:avLst/>
              </a:prstGeom>
              <a:noFill/>
              <a:ln>
                <a:solidFill>
                  <a:schemeClr val="tx1"/>
                </a:solidFill>
              </a:ln>
            </p:spPr>
            <p:txBody>
              <a:bodyPr wrap="square" rtlCol="0">
                <a:spAutoFit/>
              </a:bodyPr>
              <a:lstStyle/>
              <a:p>
                <a:r>
                  <a:rPr lang="zh-CN" altLang="en-US" sz="3200" dirty="0">
                    <a:latin typeface="+mj-ea"/>
                    <a:ea typeface="+mj-ea"/>
                  </a:rPr>
                  <a:t>无事故</a:t>
                </a:r>
              </a:p>
            </p:txBody>
          </p:sp>
          <p:sp>
            <p:nvSpPr>
              <p:cNvPr id="23" name="文本框 22">
                <a:extLst>
                  <a:ext uri="{FF2B5EF4-FFF2-40B4-BE49-F238E27FC236}">
                    <a16:creationId xmlns:a16="http://schemas.microsoft.com/office/drawing/2014/main" id="{4B3EAE26-8760-4443-8621-2A5B2C4E44AE}"/>
                  </a:ext>
                </a:extLst>
              </p:cNvPr>
              <p:cNvSpPr txBox="1"/>
              <p:nvPr/>
            </p:nvSpPr>
            <p:spPr>
              <a:xfrm>
                <a:off x="5907708" y="3820291"/>
                <a:ext cx="1431739" cy="584775"/>
              </a:xfrm>
              <a:prstGeom prst="rect">
                <a:avLst/>
              </a:prstGeom>
              <a:noFill/>
              <a:ln>
                <a:solidFill>
                  <a:schemeClr val="tx1"/>
                </a:solidFill>
              </a:ln>
            </p:spPr>
            <p:txBody>
              <a:bodyPr wrap="square" rtlCol="0">
                <a:spAutoFit/>
              </a:bodyPr>
              <a:lstStyle/>
              <a:p>
                <a:r>
                  <a:rPr lang="zh-CN" altLang="en-US" sz="3200" dirty="0">
                    <a:latin typeface="+mj-ea"/>
                    <a:ea typeface="+mj-ea"/>
                  </a:rPr>
                  <a:t>流量小</a:t>
                </a:r>
              </a:p>
            </p:txBody>
          </p:sp>
          <p:cxnSp>
            <p:nvCxnSpPr>
              <p:cNvPr id="24" name="直接箭头连接符 23">
                <a:extLst>
                  <a:ext uri="{FF2B5EF4-FFF2-40B4-BE49-F238E27FC236}">
                    <a16:creationId xmlns:a16="http://schemas.microsoft.com/office/drawing/2014/main" id="{7FD7E489-8EB8-4AD8-8A81-C21C34A4BB5B}"/>
                  </a:ext>
                </a:extLst>
              </p:cNvPr>
              <p:cNvCxnSpPr/>
              <p:nvPr/>
            </p:nvCxnSpPr>
            <p:spPr>
              <a:xfrm flipV="1">
                <a:off x="4944341" y="4123467"/>
                <a:ext cx="9754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793A347-B302-4CA0-BCC4-BCA6C9A429E2}"/>
                  </a:ext>
                </a:extLst>
              </p:cNvPr>
              <p:cNvSpPr txBox="1"/>
              <p:nvPr/>
            </p:nvSpPr>
            <p:spPr>
              <a:xfrm>
                <a:off x="8314936" y="3831081"/>
                <a:ext cx="1431739" cy="584775"/>
              </a:xfrm>
              <a:prstGeom prst="rect">
                <a:avLst/>
              </a:prstGeom>
              <a:noFill/>
              <a:ln>
                <a:solidFill>
                  <a:schemeClr val="tx1"/>
                </a:solidFill>
              </a:ln>
            </p:spPr>
            <p:txBody>
              <a:bodyPr wrap="square" rtlCol="0">
                <a:spAutoFit/>
              </a:bodyPr>
              <a:lstStyle/>
              <a:p>
                <a:r>
                  <a:rPr lang="zh-CN" altLang="en-US" sz="3200" dirty="0">
                    <a:latin typeface="+mj-ea"/>
                    <a:ea typeface="+mj-ea"/>
                  </a:rPr>
                  <a:t>封闭式</a:t>
                </a:r>
              </a:p>
            </p:txBody>
          </p:sp>
          <p:cxnSp>
            <p:nvCxnSpPr>
              <p:cNvPr id="26" name="直接箭头连接符 25">
                <a:extLst>
                  <a:ext uri="{FF2B5EF4-FFF2-40B4-BE49-F238E27FC236}">
                    <a16:creationId xmlns:a16="http://schemas.microsoft.com/office/drawing/2014/main" id="{0CD2C81E-7C1B-4A5E-BB61-A5C627E9E65F}"/>
                  </a:ext>
                </a:extLst>
              </p:cNvPr>
              <p:cNvCxnSpPr/>
              <p:nvPr/>
            </p:nvCxnSpPr>
            <p:spPr>
              <a:xfrm flipV="1">
                <a:off x="7339447" y="4080502"/>
                <a:ext cx="9754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8" name="左大括号 27">
            <a:extLst>
              <a:ext uri="{FF2B5EF4-FFF2-40B4-BE49-F238E27FC236}">
                <a16:creationId xmlns:a16="http://schemas.microsoft.com/office/drawing/2014/main" id="{74707C19-C669-4E17-B1BE-A445C6CCF362}"/>
              </a:ext>
            </a:extLst>
          </p:cNvPr>
          <p:cNvSpPr/>
          <p:nvPr/>
        </p:nvSpPr>
        <p:spPr>
          <a:xfrm>
            <a:off x="2509719" y="2425881"/>
            <a:ext cx="596529" cy="2726656"/>
          </a:xfrm>
          <a:prstGeom prst="leftBrace">
            <a:avLst>
              <a:gd name="adj1" fmla="val 57106"/>
              <a:gd name="adj2" fmla="val 50000"/>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601613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14" name="图片 13">
            <a:extLst>
              <a:ext uri="{FF2B5EF4-FFF2-40B4-BE49-F238E27FC236}">
                <a16:creationId xmlns:a16="http://schemas.microsoft.com/office/drawing/2014/main" id="{1893B61C-FEC6-47C0-8AC7-1BFE07FC69AE}"/>
              </a:ext>
            </a:extLst>
          </p:cNvPr>
          <p:cNvPicPr>
            <a:picLocks noChangeAspect="1"/>
          </p:cNvPicPr>
          <p:nvPr/>
        </p:nvPicPr>
        <p:blipFill>
          <a:blip r:embed="rId3"/>
          <a:stretch>
            <a:fillRect/>
          </a:stretch>
        </p:blipFill>
        <p:spPr>
          <a:xfrm>
            <a:off x="669924" y="1316041"/>
            <a:ext cx="6488671" cy="4966226"/>
          </a:xfrm>
          <a:prstGeom prst="rect">
            <a:avLst/>
          </a:prstGeom>
          <a:noFill/>
        </p:spPr>
      </p:pic>
      <p:sp>
        <p:nvSpPr>
          <p:cNvPr id="3" name="文本框 2">
            <a:extLst>
              <a:ext uri="{FF2B5EF4-FFF2-40B4-BE49-F238E27FC236}">
                <a16:creationId xmlns:a16="http://schemas.microsoft.com/office/drawing/2014/main" id="{EB9C8837-758D-412B-AF72-AF0741E67BCB}"/>
              </a:ext>
            </a:extLst>
          </p:cNvPr>
          <p:cNvSpPr txBox="1"/>
          <p:nvPr/>
        </p:nvSpPr>
        <p:spPr>
          <a:xfrm>
            <a:off x="7643446" y="1664677"/>
            <a:ext cx="3877041" cy="2981714"/>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功能布局</a:t>
            </a:r>
            <a:endParaRPr lang="en-US" altLang="zh-CN" sz="3200" b="1" dirty="0">
              <a:latin typeface="+mj-ea"/>
              <a:ea typeface="+mj-ea"/>
            </a:endParaRPr>
          </a:p>
          <a:p>
            <a:pPr>
              <a:lnSpc>
                <a:spcPct val="150000"/>
              </a:lnSpc>
            </a:pPr>
            <a:r>
              <a:rPr lang="zh-CN" altLang="en-US" sz="2400" dirty="0">
                <a:latin typeface="+mj-ea"/>
                <a:ea typeface="+mj-ea"/>
              </a:rPr>
              <a:t>功能分区过于明确，校园规模过大导致校园东西之间交通距离过大，造成学生通勤距离较长。</a:t>
            </a:r>
          </a:p>
        </p:txBody>
      </p:sp>
      <p:sp>
        <p:nvSpPr>
          <p:cNvPr id="7" name="矩形 6">
            <a:extLst>
              <a:ext uri="{FF2B5EF4-FFF2-40B4-BE49-F238E27FC236}">
                <a16:creationId xmlns:a16="http://schemas.microsoft.com/office/drawing/2014/main" id="{E2EE1E03-69EB-4561-952E-FAAAE4C28EDD}"/>
              </a:ext>
            </a:extLst>
          </p:cNvPr>
          <p:cNvSpPr/>
          <p:nvPr/>
        </p:nvSpPr>
        <p:spPr>
          <a:xfrm>
            <a:off x="669924" y="1316041"/>
            <a:ext cx="6488671" cy="4966226"/>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7065D69-0DCF-4EEB-B09A-BA345D20A7D4}"/>
              </a:ext>
            </a:extLst>
          </p:cNvPr>
          <p:cNvSpPr/>
          <p:nvPr/>
        </p:nvSpPr>
        <p:spPr>
          <a:xfrm>
            <a:off x="2004648" y="2641819"/>
            <a:ext cx="2493700" cy="23668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8BD091A3-8AED-4F92-A48B-C641B3EE96C5}"/>
              </a:ext>
            </a:extLst>
          </p:cNvPr>
          <p:cNvSpPr/>
          <p:nvPr/>
        </p:nvSpPr>
        <p:spPr>
          <a:xfrm>
            <a:off x="5059445" y="1664677"/>
            <a:ext cx="1089355" cy="14729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989F58B-7973-4663-861A-C69E46E4C321}"/>
              </a:ext>
            </a:extLst>
          </p:cNvPr>
          <p:cNvSpPr/>
          <p:nvPr/>
        </p:nvSpPr>
        <p:spPr>
          <a:xfrm rot="21130878">
            <a:off x="1278091" y="4313631"/>
            <a:ext cx="483414" cy="17219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CEED70D-36A2-498C-A262-DD10BB53A9F8}"/>
              </a:ext>
            </a:extLst>
          </p:cNvPr>
          <p:cNvSpPr/>
          <p:nvPr/>
        </p:nvSpPr>
        <p:spPr>
          <a:xfrm>
            <a:off x="4995809" y="4646391"/>
            <a:ext cx="1089355" cy="10987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926FD77-C530-4A18-97E9-063FFB3C19E8}"/>
              </a:ext>
            </a:extLst>
          </p:cNvPr>
          <p:cNvSpPr txBox="1"/>
          <p:nvPr/>
        </p:nvSpPr>
        <p:spPr>
          <a:xfrm>
            <a:off x="2460190" y="3475988"/>
            <a:ext cx="1582615" cy="646331"/>
          </a:xfrm>
          <a:prstGeom prst="rect">
            <a:avLst/>
          </a:prstGeom>
          <a:noFill/>
        </p:spPr>
        <p:txBody>
          <a:bodyPr wrap="square" rtlCol="0">
            <a:spAutoFit/>
          </a:bodyPr>
          <a:lstStyle/>
          <a:p>
            <a:r>
              <a:rPr lang="zh-CN" altLang="en-US" sz="3600" dirty="0">
                <a:latin typeface="+mj-ea"/>
                <a:ea typeface="+mj-ea"/>
              </a:rPr>
              <a:t>教学区</a:t>
            </a:r>
          </a:p>
        </p:txBody>
      </p:sp>
      <p:sp>
        <p:nvSpPr>
          <p:cNvPr id="20" name="文本框 19">
            <a:extLst>
              <a:ext uri="{FF2B5EF4-FFF2-40B4-BE49-F238E27FC236}">
                <a16:creationId xmlns:a16="http://schemas.microsoft.com/office/drawing/2014/main" id="{0C6EADF8-21CF-4DB8-A659-D61324B63184}"/>
              </a:ext>
            </a:extLst>
          </p:cNvPr>
          <p:cNvSpPr txBox="1"/>
          <p:nvPr/>
        </p:nvSpPr>
        <p:spPr>
          <a:xfrm>
            <a:off x="5344123" y="1664677"/>
            <a:ext cx="816400" cy="1384995"/>
          </a:xfrm>
          <a:prstGeom prst="rect">
            <a:avLst/>
          </a:prstGeom>
          <a:noFill/>
        </p:spPr>
        <p:txBody>
          <a:bodyPr wrap="square" rtlCol="0">
            <a:spAutoFit/>
          </a:bodyPr>
          <a:lstStyle/>
          <a:p>
            <a:r>
              <a:rPr lang="zh-CN" altLang="en-US" sz="2800" dirty="0">
                <a:latin typeface="+mj-ea"/>
                <a:ea typeface="+mj-ea"/>
              </a:rPr>
              <a:t>生活区</a:t>
            </a:r>
          </a:p>
        </p:txBody>
      </p:sp>
      <p:sp>
        <p:nvSpPr>
          <p:cNvPr id="21" name="文本框 20">
            <a:extLst>
              <a:ext uri="{FF2B5EF4-FFF2-40B4-BE49-F238E27FC236}">
                <a16:creationId xmlns:a16="http://schemas.microsoft.com/office/drawing/2014/main" id="{3BB1FF01-2F92-4383-AF17-2131543E84F6}"/>
              </a:ext>
            </a:extLst>
          </p:cNvPr>
          <p:cNvSpPr txBox="1"/>
          <p:nvPr/>
        </p:nvSpPr>
        <p:spPr>
          <a:xfrm rot="21196251">
            <a:off x="1249490" y="4482109"/>
            <a:ext cx="816400" cy="1384995"/>
          </a:xfrm>
          <a:prstGeom prst="rect">
            <a:avLst/>
          </a:prstGeom>
          <a:noFill/>
        </p:spPr>
        <p:txBody>
          <a:bodyPr wrap="square" rtlCol="0">
            <a:spAutoFit/>
          </a:bodyPr>
          <a:lstStyle/>
          <a:p>
            <a:r>
              <a:rPr lang="zh-CN" altLang="en-US" sz="2800" dirty="0">
                <a:latin typeface="+mj-ea"/>
                <a:ea typeface="+mj-ea"/>
              </a:rPr>
              <a:t>生活区</a:t>
            </a:r>
          </a:p>
        </p:txBody>
      </p:sp>
      <p:sp>
        <p:nvSpPr>
          <p:cNvPr id="22" name="文本框 21">
            <a:extLst>
              <a:ext uri="{FF2B5EF4-FFF2-40B4-BE49-F238E27FC236}">
                <a16:creationId xmlns:a16="http://schemas.microsoft.com/office/drawing/2014/main" id="{069672BA-023D-46B7-B0D3-DB03D8C0B1C2}"/>
              </a:ext>
            </a:extLst>
          </p:cNvPr>
          <p:cNvSpPr txBox="1"/>
          <p:nvPr/>
        </p:nvSpPr>
        <p:spPr>
          <a:xfrm>
            <a:off x="5268045" y="4593158"/>
            <a:ext cx="619935" cy="1200329"/>
          </a:xfrm>
          <a:prstGeom prst="rect">
            <a:avLst/>
          </a:prstGeom>
          <a:noFill/>
        </p:spPr>
        <p:txBody>
          <a:bodyPr wrap="square" rtlCol="0">
            <a:spAutoFit/>
          </a:bodyPr>
          <a:lstStyle/>
          <a:p>
            <a:r>
              <a:rPr lang="zh-CN" altLang="en-US" sz="2400" dirty="0">
                <a:latin typeface="+mj-ea"/>
                <a:ea typeface="+mj-ea"/>
              </a:rPr>
              <a:t>生活区</a:t>
            </a:r>
          </a:p>
        </p:txBody>
      </p:sp>
      <p:grpSp>
        <p:nvGrpSpPr>
          <p:cNvPr id="27" name="组合 26">
            <a:extLst>
              <a:ext uri="{FF2B5EF4-FFF2-40B4-BE49-F238E27FC236}">
                <a16:creationId xmlns:a16="http://schemas.microsoft.com/office/drawing/2014/main" id="{94972F79-EA3C-4551-83E9-0B0CDD2A4043}"/>
              </a:ext>
            </a:extLst>
          </p:cNvPr>
          <p:cNvGrpSpPr/>
          <p:nvPr/>
        </p:nvGrpSpPr>
        <p:grpSpPr>
          <a:xfrm>
            <a:off x="4521799" y="2401168"/>
            <a:ext cx="537646" cy="954352"/>
            <a:chOff x="4521799" y="2401168"/>
            <a:chExt cx="537646" cy="954352"/>
          </a:xfrm>
        </p:grpSpPr>
        <p:cxnSp>
          <p:nvCxnSpPr>
            <p:cNvPr id="19" name="直接箭头连接符 18">
              <a:extLst>
                <a:ext uri="{FF2B5EF4-FFF2-40B4-BE49-F238E27FC236}">
                  <a16:creationId xmlns:a16="http://schemas.microsoft.com/office/drawing/2014/main" id="{51BAFD03-A20F-4DE2-87A7-D79ACBCA98EA}"/>
                </a:ext>
              </a:extLst>
            </p:cNvPr>
            <p:cNvCxnSpPr>
              <a:cxnSpLocks/>
              <a:stCxn id="16" idx="1"/>
            </p:cNvCxnSpPr>
            <p:nvPr/>
          </p:nvCxnSpPr>
          <p:spPr>
            <a:xfrm flipH="1">
              <a:off x="4521799" y="2401168"/>
              <a:ext cx="537646" cy="54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706A34D-2384-47D5-BF4B-CA68B27EDB8F}"/>
                </a:ext>
              </a:extLst>
            </p:cNvPr>
            <p:cNvCxnSpPr>
              <a:cxnSpLocks/>
            </p:cNvCxnSpPr>
            <p:nvPr/>
          </p:nvCxnSpPr>
          <p:spPr>
            <a:xfrm flipV="1">
              <a:off x="4521799" y="2832117"/>
              <a:ext cx="537646" cy="523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2B289626-CF94-441F-B621-97C4AED240C8}"/>
              </a:ext>
            </a:extLst>
          </p:cNvPr>
          <p:cNvGrpSpPr/>
          <p:nvPr/>
        </p:nvGrpSpPr>
        <p:grpSpPr>
          <a:xfrm rot="15889771">
            <a:off x="4655761" y="3695855"/>
            <a:ext cx="851983" cy="954352"/>
            <a:chOff x="4521799" y="2401168"/>
            <a:chExt cx="537646" cy="954352"/>
          </a:xfrm>
        </p:grpSpPr>
        <p:cxnSp>
          <p:nvCxnSpPr>
            <p:cNvPr id="33" name="直接箭头连接符 32">
              <a:extLst>
                <a:ext uri="{FF2B5EF4-FFF2-40B4-BE49-F238E27FC236}">
                  <a16:creationId xmlns:a16="http://schemas.microsoft.com/office/drawing/2014/main" id="{69D17A48-04E1-4C72-8BE4-6CEB737FBBF9}"/>
                </a:ext>
              </a:extLst>
            </p:cNvPr>
            <p:cNvCxnSpPr>
              <a:cxnSpLocks/>
            </p:cNvCxnSpPr>
            <p:nvPr/>
          </p:nvCxnSpPr>
          <p:spPr>
            <a:xfrm flipH="1">
              <a:off x="4521799" y="2401168"/>
              <a:ext cx="537646" cy="54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12B90B5-C3B4-48D3-952E-B106035F82B3}"/>
                </a:ext>
              </a:extLst>
            </p:cNvPr>
            <p:cNvCxnSpPr>
              <a:cxnSpLocks/>
            </p:cNvCxnSpPr>
            <p:nvPr/>
          </p:nvCxnSpPr>
          <p:spPr>
            <a:xfrm flipV="1">
              <a:off x="4521799" y="2832117"/>
              <a:ext cx="537646" cy="523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62D228D2-F0E4-4CBB-91D2-272EF7EAAB53}"/>
              </a:ext>
            </a:extLst>
          </p:cNvPr>
          <p:cNvGrpSpPr/>
          <p:nvPr/>
        </p:nvGrpSpPr>
        <p:grpSpPr>
          <a:xfrm rot="8944837">
            <a:off x="1523154" y="3841033"/>
            <a:ext cx="526926" cy="470749"/>
            <a:chOff x="4521799" y="2401168"/>
            <a:chExt cx="537646" cy="954352"/>
          </a:xfrm>
        </p:grpSpPr>
        <p:cxnSp>
          <p:nvCxnSpPr>
            <p:cNvPr id="36" name="直接箭头连接符 35">
              <a:extLst>
                <a:ext uri="{FF2B5EF4-FFF2-40B4-BE49-F238E27FC236}">
                  <a16:creationId xmlns:a16="http://schemas.microsoft.com/office/drawing/2014/main" id="{ABC3BBB7-8E07-401D-8989-94714766B4B2}"/>
                </a:ext>
              </a:extLst>
            </p:cNvPr>
            <p:cNvCxnSpPr>
              <a:cxnSpLocks/>
            </p:cNvCxnSpPr>
            <p:nvPr/>
          </p:nvCxnSpPr>
          <p:spPr>
            <a:xfrm flipH="1">
              <a:off x="4521799" y="2401168"/>
              <a:ext cx="537646" cy="54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671B21-075E-4D2E-8818-4FC6CA3375FD}"/>
                </a:ext>
              </a:extLst>
            </p:cNvPr>
            <p:cNvCxnSpPr>
              <a:cxnSpLocks/>
            </p:cNvCxnSpPr>
            <p:nvPr/>
          </p:nvCxnSpPr>
          <p:spPr>
            <a:xfrm flipV="1">
              <a:off x="4521799" y="2832117"/>
              <a:ext cx="537646" cy="523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6391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3" name="图片 2">
            <a:extLst>
              <a:ext uri="{FF2B5EF4-FFF2-40B4-BE49-F238E27FC236}">
                <a16:creationId xmlns:a16="http://schemas.microsoft.com/office/drawing/2014/main" id="{25C0FC87-E640-49C6-8CC6-0E6D72F7B743}"/>
              </a:ext>
            </a:extLst>
          </p:cNvPr>
          <p:cNvPicPr>
            <a:picLocks noChangeAspect="1"/>
          </p:cNvPicPr>
          <p:nvPr/>
        </p:nvPicPr>
        <p:blipFill>
          <a:blip r:embed="rId3"/>
          <a:stretch>
            <a:fillRect/>
          </a:stretch>
        </p:blipFill>
        <p:spPr>
          <a:xfrm>
            <a:off x="830938" y="1210533"/>
            <a:ext cx="6736195" cy="5155673"/>
          </a:xfrm>
          <a:prstGeom prst="rect">
            <a:avLst/>
          </a:prstGeom>
          <a:noFill/>
        </p:spPr>
      </p:pic>
      <p:cxnSp>
        <p:nvCxnSpPr>
          <p:cNvPr id="71" name="直接连接符 70">
            <a:extLst>
              <a:ext uri="{FF2B5EF4-FFF2-40B4-BE49-F238E27FC236}">
                <a16:creationId xmlns:a16="http://schemas.microsoft.com/office/drawing/2014/main" id="{658AA66A-9F5E-4593-9C83-2E02EB928B11}"/>
              </a:ext>
            </a:extLst>
          </p:cNvPr>
          <p:cNvCxnSpPr>
            <a:cxnSpLocks/>
          </p:cNvCxnSpPr>
          <p:nvPr/>
        </p:nvCxnSpPr>
        <p:spPr>
          <a:xfrm flipV="1">
            <a:off x="6288401" y="3478427"/>
            <a:ext cx="0" cy="663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8A0FED03-6122-44A8-B485-1CA0AA6EDE64}"/>
              </a:ext>
            </a:extLst>
          </p:cNvPr>
          <p:cNvGrpSpPr/>
          <p:nvPr/>
        </p:nvGrpSpPr>
        <p:grpSpPr>
          <a:xfrm>
            <a:off x="848743" y="1210532"/>
            <a:ext cx="6736195" cy="5155673"/>
            <a:chOff x="830938" y="1210533"/>
            <a:chExt cx="6736195" cy="5155673"/>
          </a:xfrm>
        </p:grpSpPr>
        <p:sp>
          <p:nvSpPr>
            <p:cNvPr id="7" name="矩形 6">
              <a:extLst>
                <a:ext uri="{FF2B5EF4-FFF2-40B4-BE49-F238E27FC236}">
                  <a16:creationId xmlns:a16="http://schemas.microsoft.com/office/drawing/2014/main" id="{2CABA3DF-8193-4711-8B47-3CF47E467349}"/>
                </a:ext>
              </a:extLst>
            </p:cNvPr>
            <p:cNvSpPr/>
            <p:nvPr/>
          </p:nvSpPr>
          <p:spPr>
            <a:xfrm>
              <a:off x="830938" y="1210533"/>
              <a:ext cx="6736195" cy="5155673"/>
            </a:xfrm>
            <a:prstGeom prst="rect">
              <a:avLst/>
            </a:prstGeom>
            <a:solidFill>
              <a:srgbClr val="00B0F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0" name="组合 99">
              <a:extLst>
                <a:ext uri="{FF2B5EF4-FFF2-40B4-BE49-F238E27FC236}">
                  <a16:creationId xmlns:a16="http://schemas.microsoft.com/office/drawing/2014/main" id="{F929284C-63BB-4C2E-B8EF-A1B7121A1055}"/>
                </a:ext>
              </a:extLst>
            </p:cNvPr>
            <p:cNvGrpSpPr/>
            <p:nvPr/>
          </p:nvGrpSpPr>
          <p:grpSpPr>
            <a:xfrm>
              <a:off x="1098817" y="1352388"/>
              <a:ext cx="5834194" cy="4365109"/>
              <a:chOff x="1098817" y="1352388"/>
              <a:chExt cx="5834194" cy="4365109"/>
            </a:xfrm>
          </p:grpSpPr>
          <p:cxnSp>
            <p:nvCxnSpPr>
              <p:cNvPr id="10" name="直接连接符 9">
                <a:extLst>
                  <a:ext uri="{FF2B5EF4-FFF2-40B4-BE49-F238E27FC236}">
                    <a16:creationId xmlns:a16="http://schemas.microsoft.com/office/drawing/2014/main" id="{2CDD5E7D-F7A7-4E81-8CF7-3AA6F8500146}"/>
                  </a:ext>
                </a:extLst>
              </p:cNvPr>
              <p:cNvCxnSpPr>
                <a:cxnSpLocks/>
              </p:cNvCxnSpPr>
              <p:nvPr/>
            </p:nvCxnSpPr>
            <p:spPr>
              <a:xfrm>
                <a:off x="4679576" y="1352388"/>
                <a:ext cx="553251" cy="2076612"/>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9">
                <a:extLst>
                  <a:ext uri="{FF2B5EF4-FFF2-40B4-BE49-F238E27FC236}">
                    <a16:creationId xmlns:a16="http://schemas.microsoft.com/office/drawing/2014/main" id="{73EDFECD-6BEF-4F93-B5AE-4D52722DB556}"/>
                  </a:ext>
                </a:extLst>
              </p:cNvPr>
              <p:cNvCxnSpPr>
                <a:cxnSpLocks/>
              </p:cNvCxnSpPr>
              <p:nvPr/>
            </p:nvCxnSpPr>
            <p:spPr>
              <a:xfrm flipH="1">
                <a:off x="5125251" y="4141694"/>
                <a:ext cx="169048" cy="1145655"/>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9">
                <a:extLst>
                  <a:ext uri="{FF2B5EF4-FFF2-40B4-BE49-F238E27FC236}">
                    <a16:creationId xmlns:a16="http://schemas.microsoft.com/office/drawing/2014/main" id="{AE7A4E5A-13F4-4132-95CD-B4282ED09913}"/>
                  </a:ext>
                </a:extLst>
              </p:cNvPr>
              <p:cNvCxnSpPr>
                <a:cxnSpLocks/>
              </p:cNvCxnSpPr>
              <p:nvPr/>
            </p:nvCxnSpPr>
            <p:spPr>
              <a:xfrm>
                <a:off x="5232827" y="3429000"/>
                <a:ext cx="61472" cy="747272"/>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9">
                <a:extLst>
                  <a:ext uri="{FF2B5EF4-FFF2-40B4-BE49-F238E27FC236}">
                    <a16:creationId xmlns:a16="http://schemas.microsoft.com/office/drawing/2014/main" id="{2B80C264-1FA6-4F15-ACC3-A629ABC86CED}"/>
                  </a:ext>
                </a:extLst>
              </p:cNvPr>
              <p:cNvCxnSpPr>
                <a:cxnSpLocks/>
              </p:cNvCxnSpPr>
              <p:nvPr/>
            </p:nvCxnSpPr>
            <p:spPr>
              <a:xfrm flipV="1">
                <a:off x="4379899" y="3802636"/>
                <a:ext cx="899032" cy="56661"/>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9">
                <a:extLst>
                  <a:ext uri="{FF2B5EF4-FFF2-40B4-BE49-F238E27FC236}">
                    <a16:creationId xmlns:a16="http://schemas.microsoft.com/office/drawing/2014/main" id="{9694F4B0-E30C-4B72-866A-C614ACB6E7AA}"/>
                  </a:ext>
                </a:extLst>
              </p:cNvPr>
              <p:cNvCxnSpPr>
                <a:cxnSpLocks/>
              </p:cNvCxnSpPr>
              <p:nvPr/>
            </p:nvCxnSpPr>
            <p:spPr>
              <a:xfrm flipV="1">
                <a:off x="1098817" y="3916556"/>
                <a:ext cx="1621331" cy="71323"/>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9">
                <a:extLst>
                  <a:ext uri="{FF2B5EF4-FFF2-40B4-BE49-F238E27FC236}">
                    <a16:creationId xmlns:a16="http://schemas.microsoft.com/office/drawing/2014/main" id="{BEBEDCF9-AE25-4AD5-8F6A-D747F4354B0E}"/>
                  </a:ext>
                </a:extLst>
              </p:cNvPr>
              <p:cNvCxnSpPr>
                <a:cxnSpLocks/>
              </p:cNvCxnSpPr>
              <p:nvPr/>
            </p:nvCxnSpPr>
            <p:spPr>
              <a:xfrm flipV="1">
                <a:off x="2406742" y="5287349"/>
                <a:ext cx="2718509" cy="145264"/>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9">
                <a:extLst>
                  <a:ext uri="{FF2B5EF4-FFF2-40B4-BE49-F238E27FC236}">
                    <a16:creationId xmlns:a16="http://schemas.microsoft.com/office/drawing/2014/main" id="{3CC28520-0834-4BB6-AF55-80B9C7BE4B5E}"/>
                  </a:ext>
                </a:extLst>
              </p:cNvPr>
              <p:cNvCxnSpPr>
                <a:cxnSpLocks/>
              </p:cNvCxnSpPr>
              <p:nvPr/>
            </p:nvCxnSpPr>
            <p:spPr>
              <a:xfrm flipV="1">
                <a:off x="4287691" y="2174355"/>
                <a:ext cx="607038" cy="130855"/>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9">
                <a:extLst>
                  <a:ext uri="{FF2B5EF4-FFF2-40B4-BE49-F238E27FC236}">
                    <a16:creationId xmlns:a16="http://schemas.microsoft.com/office/drawing/2014/main" id="{80DA4B0C-B4AF-4AB1-8700-9A7E917C6A30}"/>
                  </a:ext>
                </a:extLst>
              </p:cNvPr>
              <p:cNvCxnSpPr>
                <a:cxnSpLocks/>
              </p:cNvCxnSpPr>
              <p:nvPr/>
            </p:nvCxnSpPr>
            <p:spPr>
              <a:xfrm flipH="1">
                <a:off x="2074689" y="2305210"/>
                <a:ext cx="2213002" cy="95512"/>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9">
                <a:extLst>
                  <a:ext uri="{FF2B5EF4-FFF2-40B4-BE49-F238E27FC236}">
                    <a16:creationId xmlns:a16="http://schemas.microsoft.com/office/drawing/2014/main" id="{E6DB3A40-70AF-4023-A2E5-CF487135741B}"/>
                  </a:ext>
                </a:extLst>
              </p:cNvPr>
              <p:cNvCxnSpPr>
                <a:cxnSpLocks/>
              </p:cNvCxnSpPr>
              <p:nvPr/>
            </p:nvCxnSpPr>
            <p:spPr>
              <a:xfrm>
                <a:off x="1851852" y="2941444"/>
                <a:ext cx="149591" cy="1999390"/>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弧形 57">
                <a:extLst>
                  <a:ext uri="{FF2B5EF4-FFF2-40B4-BE49-F238E27FC236}">
                    <a16:creationId xmlns:a16="http://schemas.microsoft.com/office/drawing/2014/main" id="{61DEA668-B4A7-412D-B295-D4C7D49BAD2E}"/>
                  </a:ext>
                </a:extLst>
              </p:cNvPr>
              <p:cNvSpPr/>
              <p:nvPr/>
            </p:nvSpPr>
            <p:spPr>
              <a:xfrm flipH="1">
                <a:off x="1840325" y="2384352"/>
                <a:ext cx="646746" cy="890925"/>
              </a:xfrm>
              <a:prstGeom prst="arc">
                <a:avLst>
                  <a:gd name="adj1" fmla="val 16907003"/>
                  <a:gd name="adj2" fmla="val 133412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4E5C4799-6B4A-40B3-8F52-D1087792D082}"/>
                  </a:ext>
                </a:extLst>
              </p:cNvPr>
              <p:cNvSpPr/>
              <p:nvPr/>
            </p:nvSpPr>
            <p:spPr>
              <a:xfrm>
                <a:off x="1997850" y="4925466"/>
                <a:ext cx="435428" cy="507147"/>
              </a:xfrm>
              <a:custGeom>
                <a:avLst/>
                <a:gdLst>
                  <a:gd name="connsiteX0" fmla="*/ 0 w 454709"/>
                  <a:gd name="connsiteY0" fmla="*/ 0 h 522513"/>
                  <a:gd name="connsiteX1" fmla="*/ 61472 w 454709"/>
                  <a:gd name="connsiteY1" fmla="*/ 294554 h 522513"/>
                  <a:gd name="connsiteX2" fmla="*/ 186978 w 454709"/>
                  <a:gd name="connsiteY2" fmla="*/ 448235 h 522513"/>
                  <a:gd name="connsiteX3" fmla="*/ 435428 w 454709"/>
                  <a:gd name="connsiteY3" fmla="*/ 517391 h 522513"/>
                  <a:gd name="connsiteX4" fmla="*/ 437990 w 454709"/>
                  <a:gd name="connsiteY4" fmla="*/ 517391 h 522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709" h="522513">
                    <a:moveTo>
                      <a:pt x="0" y="0"/>
                    </a:moveTo>
                    <a:cubicBezTo>
                      <a:pt x="15154" y="109924"/>
                      <a:pt x="30309" y="219848"/>
                      <a:pt x="61472" y="294554"/>
                    </a:cubicBezTo>
                    <a:cubicBezTo>
                      <a:pt x="92635" y="369260"/>
                      <a:pt x="124652" y="411096"/>
                      <a:pt x="186978" y="448235"/>
                    </a:cubicBezTo>
                    <a:cubicBezTo>
                      <a:pt x="249304" y="485374"/>
                      <a:pt x="435428" y="517391"/>
                      <a:pt x="435428" y="517391"/>
                    </a:cubicBezTo>
                    <a:cubicBezTo>
                      <a:pt x="477263" y="528917"/>
                      <a:pt x="437990" y="517391"/>
                      <a:pt x="437990" y="51739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a:extLst>
                  <a:ext uri="{FF2B5EF4-FFF2-40B4-BE49-F238E27FC236}">
                    <a16:creationId xmlns:a16="http://schemas.microsoft.com/office/drawing/2014/main" id="{A688F395-3B52-4574-BFB9-47DF6E731E0E}"/>
                  </a:ext>
                </a:extLst>
              </p:cNvPr>
              <p:cNvCxnSpPr/>
              <p:nvPr/>
            </p:nvCxnSpPr>
            <p:spPr>
              <a:xfrm flipH="1" flipV="1">
                <a:off x="3468874" y="4722778"/>
                <a:ext cx="74140" cy="994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58C46C54-0951-4107-AF9C-35212365B221}"/>
                  </a:ext>
                </a:extLst>
              </p:cNvPr>
              <p:cNvCxnSpPr/>
              <p:nvPr/>
            </p:nvCxnSpPr>
            <p:spPr>
              <a:xfrm flipH="1" flipV="1">
                <a:off x="3691856" y="4712366"/>
                <a:ext cx="74140" cy="994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67DE3E3-0594-46DC-9495-5397A9E4A031}"/>
                  </a:ext>
                </a:extLst>
              </p:cNvPr>
              <p:cNvCxnSpPr>
                <a:cxnSpLocks/>
              </p:cNvCxnSpPr>
              <p:nvPr/>
            </p:nvCxnSpPr>
            <p:spPr>
              <a:xfrm flipH="1">
                <a:off x="6288401" y="3761992"/>
                <a:ext cx="644610" cy="17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D78F5EE-3715-42FB-B5A3-E4ADE3DCD77E}"/>
                  </a:ext>
                </a:extLst>
              </p:cNvPr>
              <p:cNvCxnSpPr>
                <a:cxnSpLocks/>
              </p:cNvCxnSpPr>
              <p:nvPr/>
            </p:nvCxnSpPr>
            <p:spPr>
              <a:xfrm flipH="1">
                <a:off x="5232827" y="3495399"/>
                <a:ext cx="10555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0862EDE-4EA5-47F3-8027-E5A5EDA977FA}"/>
                  </a:ext>
                </a:extLst>
              </p:cNvPr>
              <p:cNvCxnSpPr>
                <a:cxnSpLocks/>
              </p:cNvCxnSpPr>
              <p:nvPr/>
            </p:nvCxnSpPr>
            <p:spPr>
              <a:xfrm flipV="1">
                <a:off x="5294299" y="4141694"/>
                <a:ext cx="994102" cy="169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5C11014-A2CB-4650-9D6B-3A08CD46D36D}"/>
                  </a:ext>
                </a:extLst>
              </p:cNvPr>
              <p:cNvCxnSpPr>
                <a:cxnSpLocks/>
              </p:cNvCxnSpPr>
              <p:nvPr/>
            </p:nvCxnSpPr>
            <p:spPr>
              <a:xfrm flipH="1" flipV="1">
                <a:off x="3543014" y="2322820"/>
                <a:ext cx="37051" cy="745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947304D-2009-4722-8133-ABB4496C2169}"/>
                  </a:ext>
                </a:extLst>
              </p:cNvPr>
              <p:cNvCxnSpPr>
                <a:cxnSpLocks/>
              </p:cNvCxnSpPr>
              <p:nvPr/>
            </p:nvCxnSpPr>
            <p:spPr>
              <a:xfrm flipH="1" flipV="1">
                <a:off x="3320499" y="2351958"/>
                <a:ext cx="37051" cy="745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弧形 87">
                <a:extLst>
                  <a:ext uri="{FF2B5EF4-FFF2-40B4-BE49-F238E27FC236}">
                    <a16:creationId xmlns:a16="http://schemas.microsoft.com/office/drawing/2014/main" id="{B586E73F-6BB6-439B-B32D-3E1251D89281}"/>
                  </a:ext>
                </a:extLst>
              </p:cNvPr>
              <p:cNvSpPr/>
              <p:nvPr/>
            </p:nvSpPr>
            <p:spPr>
              <a:xfrm flipH="1" flipV="1">
                <a:off x="2720146" y="3085560"/>
                <a:ext cx="1658566" cy="1626806"/>
              </a:xfrm>
              <a:prstGeom prst="arc">
                <a:avLst>
                  <a:gd name="adj1" fmla="val 4078916"/>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31190089-81DC-411D-BCA9-DECC49176E1B}"/>
                  </a:ext>
                </a:extLst>
              </p:cNvPr>
              <p:cNvCxnSpPr>
                <a:cxnSpLocks/>
                <a:stCxn id="88" idx="0"/>
              </p:cNvCxnSpPr>
              <p:nvPr/>
            </p:nvCxnSpPr>
            <p:spPr>
              <a:xfrm flipH="1">
                <a:off x="2576385" y="3142867"/>
                <a:ext cx="667284" cy="513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5DCC5276-6F30-4777-8DCE-EF2E07900425}"/>
                  </a:ext>
                </a:extLst>
              </p:cNvPr>
              <p:cNvCxnSpPr>
                <a:cxnSpLocks/>
              </p:cNvCxnSpPr>
              <p:nvPr/>
            </p:nvCxnSpPr>
            <p:spPr>
              <a:xfrm flipH="1" flipV="1">
                <a:off x="2534682" y="2751861"/>
                <a:ext cx="29563" cy="465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弧形 98">
                <a:extLst>
                  <a:ext uri="{FF2B5EF4-FFF2-40B4-BE49-F238E27FC236}">
                    <a16:creationId xmlns:a16="http://schemas.microsoft.com/office/drawing/2014/main" id="{AA314E97-7C28-403E-95B7-49F3AA7D4909}"/>
                  </a:ext>
                </a:extLst>
              </p:cNvPr>
              <p:cNvSpPr/>
              <p:nvPr/>
            </p:nvSpPr>
            <p:spPr>
              <a:xfrm rot="5400000" flipV="1">
                <a:off x="2422043" y="2016519"/>
                <a:ext cx="837682" cy="890926"/>
              </a:xfrm>
              <a:prstGeom prst="arc">
                <a:avLst>
                  <a:gd name="adj1" fmla="val 15670525"/>
                  <a:gd name="adj2" fmla="val 1894691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02" name="文本框 101">
            <a:extLst>
              <a:ext uri="{FF2B5EF4-FFF2-40B4-BE49-F238E27FC236}">
                <a16:creationId xmlns:a16="http://schemas.microsoft.com/office/drawing/2014/main" id="{B57A5C86-160E-4244-8031-8A7183C1520C}"/>
              </a:ext>
            </a:extLst>
          </p:cNvPr>
          <p:cNvSpPr txBox="1"/>
          <p:nvPr/>
        </p:nvSpPr>
        <p:spPr>
          <a:xfrm>
            <a:off x="7800208" y="1668004"/>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道路网规划</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道路主骨架明确，但部分主干路缺少非机动车道。</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次干路支路等部分定位不明确，且交通设计与管理不足。</a:t>
            </a:r>
          </a:p>
        </p:txBody>
      </p:sp>
    </p:spTree>
    <p:extLst>
      <p:ext uri="{BB962C8B-B14F-4D97-AF65-F5344CB8AC3E}">
        <p14:creationId xmlns:p14="http://schemas.microsoft.com/office/powerpoint/2010/main" val="2824986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1b570625-fc1e-4092-9270-c450f776cce2"/>
</p:tagLst>
</file>

<file path=ppt/theme/theme1.xml><?xml version="1.0" encoding="utf-8"?>
<a:theme xmlns:a="http://schemas.openxmlformats.org/drawingml/2006/main" name="主题5">
  <a:themeElements>
    <a:clrScheme name="沃博联">
      <a:dk1>
        <a:srgbClr val="000000"/>
      </a:dk1>
      <a:lt1>
        <a:srgbClr val="FFFFFF"/>
      </a:lt1>
      <a:dk2>
        <a:srgbClr val="768394"/>
      </a:dk2>
      <a:lt2>
        <a:srgbClr val="F0F0F0"/>
      </a:lt2>
      <a:accent1>
        <a:srgbClr val="33BD8F"/>
      </a:accent1>
      <a:accent2>
        <a:srgbClr val="23A8A8"/>
      </a:accent2>
      <a:accent3>
        <a:srgbClr val="E49022"/>
      </a:accent3>
      <a:accent4>
        <a:srgbClr val="D93E4D"/>
      </a:accent4>
      <a:accent5>
        <a:srgbClr val="219B9D"/>
      </a:accent5>
      <a:accent6>
        <a:srgbClr val="2F537E"/>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沃博联">
    <a:dk1>
      <a:srgbClr val="000000"/>
    </a:dk1>
    <a:lt1>
      <a:srgbClr val="FFFFFF"/>
    </a:lt1>
    <a:dk2>
      <a:srgbClr val="768394"/>
    </a:dk2>
    <a:lt2>
      <a:srgbClr val="F0F0F0"/>
    </a:lt2>
    <a:accent1>
      <a:srgbClr val="33BD8F"/>
    </a:accent1>
    <a:accent2>
      <a:srgbClr val="23A8A8"/>
    </a:accent2>
    <a:accent3>
      <a:srgbClr val="E49022"/>
    </a:accent3>
    <a:accent4>
      <a:srgbClr val="D93E4D"/>
    </a:accent4>
    <a:accent5>
      <a:srgbClr val="219B9D"/>
    </a:accent5>
    <a:accent6>
      <a:srgbClr val="2F537E"/>
    </a:accent6>
    <a:hlink>
      <a:srgbClr val="4276AA"/>
    </a:hlink>
    <a:folHlink>
      <a:srgbClr val="BFBFBF"/>
    </a:folHlink>
  </a:clrScheme>
</a:themeOverride>
</file>

<file path=ppt/theme/themeOverride2.xml><?xml version="1.0" encoding="utf-8"?>
<a:themeOverride xmlns:a="http://schemas.openxmlformats.org/drawingml/2006/main">
  <a:clrScheme name="沃博联">
    <a:dk1>
      <a:srgbClr val="000000"/>
    </a:dk1>
    <a:lt1>
      <a:srgbClr val="FFFFFF"/>
    </a:lt1>
    <a:dk2>
      <a:srgbClr val="768394"/>
    </a:dk2>
    <a:lt2>
      <a:srgbClr val="F0F0F0"/>
    </a:lt2>
    <a:accent1>
      <a:srgbClr val="33BD8F"/>
    </a:accent1>
    <a:accent2>
      <a:srgbClr val="23A8A8"/>
    </a:accent2>
    <a:accent3>
      <a:srgbClr val="E49022"/>
    </a:accent3>
    <a:accent4>
      <a:srgbClr val="D93E4D"/>
    </a:accent4>
    <a:accent5>
      <a:srgbClr val="219B9D"/>
    </a:accent5>
    <a:accent6>
      <a:srgbClr val="2F537E"/>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109</TotalTime>
  <Words>2420</Words>
  <Application>Microsoft Office PowerPoint</Application>
  <PresentationFormat>宽屏</PresentationFormat>
  <Paragraphs>427</Paragraphs>
  <Slides>50</Slides>
  <Notes>50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50</vt:i4>
      </vt:variant>
    </vt:vector>
  </HeadingPairs>
  <TitlesOfParts>
    <vt:vector size="57" baseType="lpstr">
      <vt:lpstr>微软雅黑</vt:lpstr>
      <vt:lpstr>Arial</vt:lpstr>
      <vt:lpstr>Calibri</vt:lpstr>
      <vt:lpstr>Cambria Math</vt:lpstr>
      <vt:lpstr>Impact</vt:lpstr>
      <vt:lpstr>Wingdings</vt:lpstr>
      <vt:lpstr>主题5</vt:lpstr>
      <vt:lpstr> 东南大学九龙湖校区交通规划分析 </vt:lpstr>
      <vt:lpstr>1.现状分析及规划理念 2.道路网体系分析 3.校园接驳分析 4.停车 5.交通管理 6.慢行交通 </vt:lpstr>
      <vt:lpstr>现状分析及规划理念</vt:lpstr>
      <vt:lpstr>PowerPoint 演示文稿</vt:lpstr>
      <vt:lpstr>PowerPoint 演示文稿</vt:lpstr>
      <vt:lpstr>PowerPoint 演示文稿</vt:lpstr>
      <vt:lpstr>校园交通规划</vt:lpstr>
      <vt:lpstr>学校交通存在的问题</vt:lpstr>
      <vt:lpstr>学校交通存在的问题</vt:lpstr>
      <vt:lpstr>学校交通存在的问题</vt:lpstr>
      <vt:lpstr>学校交通存在的问题</vt:lpstr>
      <vt:lpstr>学校交通存在的问题</vt:lpstr>
      <vt:lpstr>学校交通存在的问题</vt:lpstr>
      <vt:lpstr>学校交通存在的问题</vt:lpstr>
      <vt:lpstr>学校交通存在的问题</vt:lpstr>
      <vt:lpstr>学校交通规划理念</vt:lpstr>
      <vt:lpstr>道路网体系</vt:lpstr>
      <vt:lpstr>Part 2:道路网体系分析</vt:lpstr>
      <vt:lpstr>Part 2:道路网体系分析</vt:lpstr>
      <vt:lpstr>Part 2:道路网体系分析</vt:lpstr>
      <vt:lpstr>Part 2:道路网体系分析</vt:lpstr>
      <vt:lpstr>Part 2:道路网体系分析</vt:lpstr>
      <vt:lpstr>Part 2:道路网体系分析</vt:lpstr>
      <vt:lpstr>校园接驳车服务评价</vt:lpstr>
      <vt:lpstr>校园接驳车服务评价</vt:lpstr>
      <vt:lpstr>校园接驳车连续性和畅通性分析</vt:lpstr>
      <vt:lpstr>校园接驳车适应性和便捷性分析</vt:lpstr>
      <vt:lpstr>校园接驳车服务评价</vt:lpstr>
      <vt:lpstr>校园接驳车服务评价</vt:lpstr>
      <vt:lpstr>校园静态交通研究</vt:lpstr>
      <vt:lpstr>停车需求分析</vt:lpstr>
      <vt:lpstr>停车现状问题</vt:lpstr>
      <vt:lpstr>停车现状问题</vt:lpstr>
      <vt:lpstr>停车现状问题</vt:lpstr>
      <vt:lpstr>停车现状问题</vt:lpstr>
      <vt:lpstr>问题分析与建议</vt:lpstr>
      <vt:lpstr>问题分析与建议</vt:lpstr>
      <vt:lpstr>问题分析与建议</vt:lpstr>
      <vt:lpstr>问题分析与建议</vt:lpstr>
      <vt:lpstr>问题分析与建议</vt:lpstr>
      <vt:lpstr>问题分析与建议</vt:lpstr>
      <vt:lpstr>慢行交通</vt:lpstr>
      <vt:lpstr>6.1 定义</vt:lpstr>
      <vt:lpstr>6.2 校园慢行交通</vt:lpstr>
      <vt:lpstr>6.3 东南大学慢行交通现状及问题总览</vt:lpstr>
      <vt:lpstr>6.4 存在的问题及相应的改进建议</vt:lpstr>
      <vt:lpstr>6.4 存在的问题及改进建议</vt:lpstr>
      <vt:lpstr>6.4 存在的问题及改进建议</vt:lpstr>
      <vt:lpstr>6.4 存在的问题及改进建议</vt:lpstr>
      <vt:lpstr>6.4 存在的问题及改进建议</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再春 谢</cp:lastModifiedBy>
  <cp:revision>36</cp:revision>
  <cp:lastPrinted>2018-03-01T16:00:00Z</cp:lastPrinted>
  <dcterms:created xsi:type="dcterms:W3CDTF">2018-03-01T16:00:00Z</dcterms:created>
  <dcterms:modified xsi:type="dcterms:W3CDTF">2019-05-11T02:04:27Z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